
<file path=[Content_Types].xml><?xml version="1.0" encoding="utf-8"?>
<Types xmlns="http://schemas.openxmlformats.org/package/2006/content-types">
  <Default Extension="emf" ContentType="image/x-emf"/>
  <Default Extension="jpeg" ContentType="image/jpeg"/>
  <Default Extension="m4v"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Lst>
  <p:notesMasterIdLst>
    <p:notesMasterId r:id="rId25"/>
  </p:notesMasterIdLst>
  <p:handoutMasterIdLst>
    <p:handoutMasterId r:id="rId26"/>
  </p:handoutMasterIdLst>
  <p:sldIdLst>
    <p:sldId id="4198" r:id="rId5"/>
    <p:sldId id="4296" r:id="rId6"/>
    <p:sldId id="4242" r:id="rId7"/>
    <p:sldId id="4283" r:id="rId8"/>
    <p:sldId id="4284" r:id="rId9"/>
    <p:sldId id="4285" r:id="rId10"/>
    <p:sldId id="2076138381" r:id="rId11"/>
    <p:sldId id="4286" r:id="rId12"/>
    <p:sldId id="4287" r:id="rId13"/>
    <p:sldId id="4290" r:id="rId14"/>
    <p:sldId id="4244" r:id="rId15"/>
    <p:sldId id="4291" r:id="rId16"/>
    <p:sldId id="4292" r:id="rId17"/>
    <p:sldId id="4254" r:id="rId18"/>
    <p:sldId id="4293" r:id="rId19"/>
    <p:sldId id="4294" r:id="rId20"/>
    <p:sldId id="4282" r:id="rId21"/>
    <p:sldId id="4281" r:id="rId22"/>
    <p:sldId id="4252" r:id="rId23"/>
    <p:sldId id="2076138382"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PT" id="{8EA5183D-19E2-BD42-84DC-E0D433C3182F}">
          <p14:sldIdLst>
            <p14:sldId id="4198"/>
            <p14:sldId id="4296"/>
            <p14:sldId id="4242"/>
            <p14:sldId id="4283"/>
            <p14:sldId id="4284"/>
            <p14:sldId id="4285"/>
            <p14:sldId id="2076138381"/>
            <p14:sldId id="4286"/>
            <p14:sldId id="4287"/>
            <p14:sldId id="4290"/>
            <p14:sldId id="4244"/>
            <p14:sldId id="4291"/>
            <p14:sldId id="4292"/>
            <p14:sldId id="4254"/>
            <p14:sldId id="4293"/>
            <p14:sldId id="4294"/>
            <p14:sldId id="4282"/>
            <p14:sldId id="4281"/>
            <p14:sldId id="4252"/>
            <p14:sldId id="20761383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3A3A"/>
    <a:srgbClr val="004783"/>
    <a:srgbClr val="00447E"/>
    <a:srgbClr val="004176"/>
    <a:srgbClr val="0062AC"/>
    <a:srgbClr val="0066B3"/>
    <a:srgbClr val="0D0D0D"/>
    <a:srgbClr val="1A1A1A"/>
    <a:srgbClr val="FCFCFC"/>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60" autoAdjust="0"/>
    <p:restoredTop sz="88352" autoAdjust="0"/>
  </p:normalViewPr>
  <p:slideViewPr>
    <p:cSldViewPr snapToGrid="0">
      <p:cViewPr varScale="1">
        <p:scale>
          <a:sx n="86" d="100"/>
          <a:sy n="86" d="100"/>
        </p:scale>
        <p:origin x="124" y="56"/>
      </p:cViewPr>
      <p:guideLst/>
    </p:cSldViewPr>
  </p:slideViewPr>
  <p:outlineViewPr>
    <p:cViewPr>
      <p:scale>
        <a:sx n="33" d="100"/>
        <a:sy n="33" d="100"/>
      </p:scale>
      <p:origin x="0" y="-3091"/>
    </p:cViewPr>
  </p:outlin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11/14/2023 4:07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28T22:55:15.653"/>
    </inkml:context>
    <inkml:brush xml:id="br0">
      <inkml:brushProperty name="width" value="0.05" units="cm"/>
      <inkml:brushProperty name="height" value="0.05" units="cm"/>
    </inkml:brush>
  </inkml:definitions>
  <inkml:trace contextRef="#ctx0" brushRef="#br0">17 11 455 0 0,'-16'-11'0'0'0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11/14/2023 4:07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y9eJMzZEjlc"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vimeo.com/38408283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microsoft.com/ai/ai-for-goo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nam06.safelinks.protection.outlook.com/?url=https%3A%2F%2Fyoutu.be%2F_o-zzES-NRg&amp;data=04%7C01%7Cleighc%40microsoft.com%7C5b8495a9e22c479c4c5908d9e41b2663%7C72f988bf86f141af91ab2d7cd011db47%7C1%7C0%7C637791627548880229%7CUnknown%7CTWFpbGZsb3d8eyJWIjoiMC4wLjAwMDAiLCJQIjoiV2luMzIiLCJBTiI6Ik1haWwiLCJXVCI6Mn0%3D%7C3000&amp;sdata=%2B%2FWds%2BPwf%2BOAtmajBE4qv8bzJGvV3OpaxenD4gJO6Dg%3D&amp;reserved=0"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i="0" dirty="0">
                <a:solidFill>
                  <a:srgbClr val="1A1A1A"/>
                </a:solidFill>
                <a:effectLst/>
                <a:latin typeface="Segoe UI" panose="020B0502040204020203" pitchFamily="34" charset="0"/>
              </a:rPr>
              <a:t>Slide 1:</a:t>
            </a:r>
            <a:r>
              <a:rPr lang="en-US" sz="1800" b="0" i="0" dirty="0">
                <a:solidFill>
                  <a:srgbClr val="1A1A1A"/>
                </a:solidFill>
                <a:effectLst/>
                <a:latin typeface="Segoe UI" panose="020B0502040204020203" pitchFamily="34" charset="0"/>
              </a:rPr>
              <a:t> This is a title slide that you can have up in class at the beginning of the lesson </a:t>
            </a:r>
            <a:r>
              <a:rPr lang="en-US" sz="850" dirty="0">
                <a:latin typeface="Segoe UI Light"/>
                <a:cs typeface="Segoe UI Light"/>
              </a:rPr>
              <a:t>(or when you enter the online learning environment if you are learning remotely). </a:t>
            </a:r>
          </a:p>
        </p:txBody>
      </p:sp>
      <p:sp>
        <p:nvSpPr>
          <p:cNvPr id="4" name="Slide Number Placeholder 3"/>
          <p:cNvSpPr>
            <a:spLocks noGrp="1"/>
          </p:cNvSpPr>
          <p:nvPr>
            <p:ph type="sldNum" sz="quarter" idx="5"/>
          </p:nvPr>
        </p:nvSpPr>
        <p:spPr/>
        <p:txBody>
          <a:bodyPr/>
          <a:lstStyle/>
          <a:p>
            <a:fld id="{6D295E89-1B5D-4332-B623-1A1A8707984E}" type="slidenum">
              <a:rPr lang="en-US" smtClean="0"/>
              <a:pPr/>
              <a:t>1</a:t>
            </a:fld>
            <a:endParaRPr lang="en-US"/>
          </a:p>
        </p:txBody>
      </p:sp>
    </p:spTree>
    <p:extLst>
      <p:ext uri="{BB962C8B-B14F-4D97-AF65-F5344CB8AC3E}">
        <p14:creationId xmlns:p14="http://schemas.microsoft.com/office/powerpoint/2010/main" val="4234674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b="1" i="0" dirty="0">
                <a:solidFill>
                  <a:srgbClr val="1A1A1A"/>
                </a:solidFill>
                <a:effectLst/>
                <a:latin typeface="Segoe UI" panose="020B0502040204020203" pitchFamily="34" charset="0"/>
              </a:rPr>
              <a:t>Slide 10: </a:t>
            </a: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#1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 the first ten-minute sprint your students will form their team of one to six, aged 13-18. Encourage them during this time to share their strengths and determine how they want to work together across the next five lessons. This is also a great time to share the PowerPoint Submission template with them, so that they are beginning to work on this from Lesson One. </a:t>
            </a: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At the completion of this first sprint, you should be around 18:00 minutes into your 45:00 minute lesson.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AU" sz="882"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10</a:t>
            </a:fld>
            <a:endParaRPr lang="en-US"/>
          </a:p>
        </p:txBody>
      </p:sp>
    </p:spTree>
    <p:extLst>
      <p:ext uri="{BB962C8B-B14F-4D97-AF65-F5344CB8AC3E}">
        <p14:creationId xmlns:p14="http://schemas.microsoft.com/office/powerpoint/2010/main" val="1926929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800" b="1" i="0" dirty="0">
                <a:solidFill>
                  <a:srgbClr val="1A1A1A"/>
                </a:solidFill>
                <a:effectLst/>
                <a:latin typeface="Segoe UI" panose="020B0502040204020203" pitchFamily="34" charset="0"/>
              </a:rPr>
              <a:t>Slide 11:  </a:t>
            </a:r>
            <a:r>
              <a:rPr lang="en-US" sz="1800" dirty="0">
                <a:solidFill>
                  <a:srgbClr val="1A1A1A"/>
                </a:solidFill>
                <a:effectLst/>
                <a:latin typeface="Segoe UI" panose="020B0502040204020203" pitchFamily="34" charset="0"/>
                <a:ea typeface="Segoe UI" panose="020B0502040204020203" pitchFamily="34" charset="0"/>
              </a:rPr>
              <a:t>Your student teams will now focus their attention on choosing a problem in the world that they would like to solve. On this slide we share a quote that is attributed to Albert Einstein, to encourage your students to choose a problem that will set them up for success in the challenge.</a:t>
            </a:r>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699291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b="1" i="0" dirty="0">
                <a:solidFill>
                  <a:srgbClr val="1A1A1A"/>
                </a:solidFill>
                <a:effectLst/>
                <a:latin typeface="Segoe UI" panose="020B0502040204020203" pitchFamily="34" charset="0"/>
              </a:rPr>
              <a:t>Slide 12-13: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There are five categories that your students can identify a problem in through Imagine Cup Junior. In these next two slides </a:t>
            </a:r>
            <a:r>
              <a:rPr lang="en-US" sz="1800" dirty="0">
                <a:solidFill>
                  <a:srgbClr val="030303"/>
                </a:solidFill>
                <a:effectLst/>
                <a:latin typeface="Arial" panose="020B0604020202020204" pitchFamily="34" charset="0"/>
                <a:ea typeface="Calibri" panose="020F0502020204030204" pitchFamily="34" charset="0"/>
                <a:cs typeface="Times New Roman" panose="02020603050405020304" pitchFamily="18" charset="0"/>
              </a:rPr>
              <a:t>Microsoft’s Chief Environmental Officer Lucas Joppa</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introduces how AI is being used to solve major environmental challenges. Slide 13 is a nine-minute video. If you are having difficulties accessing it, the YouTube link is here: </a:t>
            </a:r>
            <a:r>
              <a:rPr lang="en-US" sz="1800" u="sng" dirty="0">
                <a:solidFill>
                  <a:srgbClr val="0078D4"/>
                </a:solidFill>
                <a:effectLst/>
                <a:latin typeface="Segoe UI" panose="020B0502040204020203" pitchFamily="34" charset="0"/>
                <a:ea typeface="Calibri" panose="020F0502020204030204" pitchFamily="34" charset="0"/>
                <a:cs typeface="Times New Roman" panose="02020603050405020304" pitchFamily="18" charset="0"/>
                <a:hlinkClick r:id="rId3"/>
              </a:rPr>
              <a:t>A planetary computer for Earth - YouTube</a:t>
            </a: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r>
              <a:rPr lang="en-US" sz="1800" dirty="0">
                <a:latin typeface="Segoe UI Light"/>
                <a:cs typeface="Segoe UI Light"/>
              </a:rPr>
              <a:t>Link: https://youtu.be/y9eJMzZEjlc</a:t>
            </a:r>
          </a:p>
          <a:p>
            <a:pPr marL="0" marR="0" lvl="0" indent="0" algn="l" defTabSz="914367" rtl="0" eaLnBrk="1" fontAlgn="auto" latinLnBrk="0" hangingPunct="1">
              <a:lnSpc>
                <a:spcPct val="90000"/>
              </a:lnSpc>
              <a:spcBef>
                <a:spcPts val="0"/>
              </a:spcBef>
              <a:spcAft>
                <a:spcPts val="600"/>
              </a:spcAft>
              <a:buClrTx/>
              <a:buSzTx/>
              <a:buFontTx/>
              <a:buNone/>
              <a:tabLst/>
              <a:defRPr/>
            </a:pP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a:spcAft>
                <a:spcPts val="600"/>
              </a:spcAft>
            </a:pPr>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13996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defRPr/>
            </a:pPr>
            <a:r>
              <a:rPr lang="en-US" sz="1800" b="1" i="0" dirty="0">
                <a:solidFill>
                  <a:srgbClr val="1A1A1A"/>
                </a:solidFill>
                <a:effectLst/>
                <a:latin typeface="Segoe UI"/>
                <a:cs typeface="Segoe UI"/>
              </a:rPr>
              <a:t>Slide 12-13: </a:t>
            </a:r>
            <a:r>
              <a:rPr lang="en-US" sz="1800" dirty="0">
                <a:solidFill>
                  <a:srgbClr val="1A1A1A"/>
                </a:solidFill>
                <a:effectLst/>
                <a:latin typeface="Segoe UI"/>
                <a:ea typeface="Segoe UI" panose="020B0502040204020203" pitchFamily="34" charset="0"/>
                <a:cs typeface="Segoe UI"/>
              </a:rPr>
              <a:t>There are five categories that your students can identify a problem in through Imagine Cup Junior. In these next two slides where </a:t>
            </a:r>
            <a:r>
              <a:rPr lang="en-US" sz="1800" dirty="0">
                <a:solidFill>
                  <a:srgbClr val="030303"/>
                </a:solidFill>
                <a:effectLst/>
                <a:latin typeface="Arial"/>
                <a:ea typeface="Calibri" panose="020F0502020204030204" pitchFamily="34" charset="0"/>
                <a:cs typeface="Arial"/>
              </a:rPr>
              <a:t>Microsoft’s Chief Environmental Officer Lucas Joppa</a:t>
            </a:r>
            <a:r>
              <a:rPr lang="en-US" sz="1800" dirty="0">
                <a:solidFill>
                  <a:srgbClr val="1A1A1A"/>
                </a:solidFill>
                <a:effectLst/>
                <a:latin typeface="Segoe UI"/>
                <a:ea typeface="Segoe UI" panose="020B0502040204020203" pitchFamily="34" charset="0"/>
                <a:cs typeface="Segoe UI"/>
              </a:rPr>
              <a:t> introduces how AI is being used to solve major environmental challenges. This is a nine-minute video. If you are having difficulties accessing it, the </a:t>
            </a:r>
            <a:r>
              <a:rPr lang="en-US" sz="1800" dirty="0">
                <a:solidFill>
                  <a:srgbClr val="1A1A1A"/>
                </a:solidFill>
                <a:latin typeface="Segoe UI"/>
                <a:ea typeface="Segoe UI" panose="020B0502040204020203" pitchFamily="34" charset="0"/>
                <a:cs typeface="Segoe UI"/>
              </a:rPr>
              <a:t>Vimeo </a:t>
            </a:r>
            <a:r>
              <a:rPr lang="en-US" sz="1800" dirty="0">
                <a:solidFill>
                  <a:srgbClr val="1A1A1A"/>
                </a:solidFill>
                <a:effectLst/>
                <a:latin typeface="Segoe UI"/>
                <a:ea typeface="Segoe UI" panose="020B0502040204020203" pitchFamily="34" charset="0"/>
                <a:cs typeface="Segoe UI"/>
              </a:rPr>
              <a:t>link is here: </a:t>
            </a:r>
            <a:r>
              <a:rPr lang="en-US" sz="1800" u="sng" dirty="0">
                <a:solidFill>
                  <a:srgbClr val="0078D4"/>
                </a:solidFill>
                <a:effectLst/>
                <a:latin typeface="Segoe UI"/>
                <a:ea typeface="Calibri" panose="020F0502020204030204" pitchFamily="34" charset="0"/>
                <a:cs typeface="Segoe UI"/>
                <a:hlinkClick r:id="rId3"/>
              </a:rPr>
              <a:t>A planetary computer for Earth - </a:t>
            </a:r>
            <a:r>
              <a:rPr lang="en-US" sz="1800" u="sng" dirty="0">
                <a:solidFill>
                  <a:srgbClr val="0078D4"/>
                </a:solidFill>
                <a:latin typeface="Segoe UI"/>
                <a:ea typeface="Calibri" panose="020F0502020204030204" pitchFamily="34" charset="0"/>
                <a:cs typeface="Segoe UI"/>
                <a:hlinkClick r:id="rId3"/>
              </a:rPr>
              <a:t>Vimeo</a:t>
            </a:r>
            <a:r>
              <a:rPr lang="en-US" sz="1800" dirty="0">
                <a:effectLst/>
                <a:latin typeface="Segoe UI"/>
                <a:ea typeface="Calibri" panose="020F0502020204030204" pitchFamily="34" charset="0"/>
                <a:cs typeface="Segoe UI"/>
              </a:rPr>
              <a:t>.</a:t>
            </a:r>
            <a:r>
              <a:rPr lang="en-US" sz="1800" dirty="0">
                <a:latin typeface="Segoe UI"/>
                <a:ea typeface="Calibri" panose="020F0502020204030204" pitchFamily="34" charset="0"/>
                <a:cs typeface="Segoe UI"/>
              </a:rPr>
              <a:t>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a:spcAft>
                <a:spcPts val="600"/>
              </a:spcAft>
            </a:pPr>
            <a:r>
              <a:rPr lang="en-US" sz="850" dirty="0">
                <a:latin typeface="Segoe UI Light"/>
                <a:cs typeface="Segoe UI Light"/>
              </a:rPr>
              <a:t>Link: https://vimeo.com/384082830</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8693477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800" b="1" i="0" dirty="0">
                <a:solidFill>
                  <a:srgbClr val="1A1A1A"/>
                </a:solidFill>
                <a:effectLst/>
                <a:latin typeface="Segoe UI" panose="020B0502040204020203" pitchFamily="34" charset="0"/>
              </a:rPr>
              <a:t>Slide 14: </a:t>
            </a:r>
            <a:r>
              <a:rPr lang="en-US" sz="1800" dirty="0">
                <a:solidFill>
                  <a:srgbClr val="1A1A1A"/>
                </a:solidFill>
                <a:effectLst/>
                <a:latin typeface="Segoe UI" panose="020B0502040204020203" pitchFamily="34" charset="0"/>
                <a:ea typeface="Segoe UI" panose="020B0502040204020203" pitchFamily="34" charset="0"/>
              </a:rPr>
              <a:t>AI for Earth, which Lucas Joppa talked about in the video is just one of the categories that your students can identify a problem from to solve in Imagine Cup Junior. The other four are Accessibility, Cultural Heritage, Humanitarian Action and Health. </a:t>
            </a:r>
            <a:endParaRPr lang="en-US" sz="850" dirty="0">
              <a:latin typeface="Segoe UI Light"/>
              <a:cs typeface="Segoe UI Light"/>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14</a:t>
            </a:fld>
            <a:endParaRPr lang="en-US"/>
          </a:p>
        </p:txBody>
      </p:sp>
    </p:spTree>
    <p:extLst>
      <p:ext uri="{BB962C8B-B14F-4D97-AF65-F5344CB8AC3E}">
        <p14:creationId xmlns:p14="http://schemas.microsoft.com/office/powerpoint/2010/main" val="1876659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b="1" i="0" dirty="0">
                <a:solidFill>
                  <a:srgbClr val="1A1A1A"/>
                </a:solidFill>
                <a:effectLst/>
                <a:latin typeface="Segoe UI" panose="020B0502040204020203" pitchFamily="34" charset="0"/>
              </a:rPr>
              <a:t>Slide 15: </a:t>
            </a: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Sprint #2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In the second ten-minute sprint your students will achieve the following goals: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Times New Roman" panose="02020603050405020304" pitchFamily="18" charset="0"/>
              <a:buChar char="-"/>
              <a:tabLst>
                <a:tab pos="457200" algn="l"/>
              </a:tabLst>
            </a:pPr>
            <a:r>
              <a:rPr lang="en-AU"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As a team they should choose which AI for Good category they want to work in. If they are having trouble choosing, you can direct them to this page: </a:t>
            </a:r>
            <a:r>
              <a:rPr lang="en-US" sz="1800" u="sng" dirty="0">
                <a:solidFill>
                  <a:srgbClr val="1A1A1A"/>
                </a:solidFill>
                <a:effectLst/>
                <a:latin typeface="Segoe UI" panose="020B0502040204020203" pitchFamily="34" charset="0"/>
                <a:ea typeface="Segoe UI" panose="020B0502040204020203" pitchFamily="34" charset="0"/>
                <a:cs typeface="Segoe UI" panose="020B0502040204020203" pitchFamily="34" charset="0"/>
                <a:hlinkClick r:id="rId3"/>
              </a:rPr>
              <a:t>https://www.microsoft.com/ai/ai-for-good</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Times New Roman" panose="02020603050405020304" pitchFamily="18" charset="0"/>
              <a:buChar char="-"/>
              <a:tabLst>
                <a:tab pos="457200" algn="l"/>
              </a:tabLst>
            </a:pPr>
            <a:r>
              <a:rPr lang="en-AU"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Once they have chosen a category they should identify a specific problem that you want to solve. Encourage them to identify problems that are very specific.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Times New Roman" panose="02020603050405020304" pitchFamily="18" charset="0"/>
              <a:buChar char="-"/>
              <a:tabLst>
                <a:tab pos="457200" algn="l"/>
              </a:tabLst>
            </a:pPr>
            <a:r>
              <a:rPr lang="en-AU"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Once they have identified a specific problem encourage them to search for statistics and information on that problem and they can begin to fill out Slide 2 on the Submission template.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AU" sz="882"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5"/>
          </p:nvPr>
        </p:nvSpPr>
        <p:spPr/>
        <p:txBody>
          <a:bodyPr/>
          <a:lstStyle/>
          <a:p>
            <a:fld id="{6D295E89-1B5D-4332-B623-1A1A8707984E}" type="slidenum">
              <a:rPr lang="en-US" smtClean="0"/>
              <a:pPr/>
              <a:t>15</a:t>
            </a:fld>
            <a:endParaRPr lang="en-US"/>
          </a:p>
        </p:txBody>
      </p:sp>
    </p:spTree>
    <p:extLst>
      <p:ext uri="{BB962C8B-B14F-4D97-AF65-F5344CB8AC3E}">
        <p14:creationId xmlns:p14="http://schemas.microsoft.com/office/powerpoint/2010/main" val="350218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b="1" i="0" dirty="0">
                <a:solidFill>
                  <a:srgbClr val="1A1A1A"/>
                </a:solidFill>
                <a:effectLst/>
                <a:latin typeface="Segoe UI" panose="020B0502040204020203" pitchFamily="34" charset="0"/>
              </a:rPr>
              <a:t>Slide 16: </a:t>
            </a: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Rapid Reflection –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If there is time have your students do a rapid reflection in their team, and engage with the following questions: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buFont typeface="Times New Roman" panose="02020603050405020304" pitchFamily="18" charset="0"/>
              <a:buChar char="-"/>
              <a:tabLst>
                <a:tab pos="457200" algn="l"/>
              </a:tabLst>
            </a:pPr>
            <a:r>
              <a:rPr lang="en-US" sz="1800" dirty="0">
                <a:solidFill>
                  <a:srgbClr val="1A1A1A"/>
                </a:solidFill>
                <a:effectLst/>
                <a:latin typeface="Segoe UI" panose="020B0502040204020203" pitchFamily="34" charset="0"/>
                <a:ea typeface="Segoe UI" panose="020B0502040204020203" pitchFamily="34" charset="0"/>
              </a:rPr>
              <a:t>How did your team work together in that sprint? </a:t>
            </a:r>
            <a:endParaRPr lang="en-AU" sz="1800" dirty="0">
              <a:effectLst/>
              <a:latin typeface="Calibri" panose="020F0502020204030204" pitchFamily="34" charset="0"/>
              <a:ea typeface="Calibri" panose="020F0502020204030204" pitchFamily="34" charset="0"/>
            </a:endParaRPr>
          </a:p>
          <a:p>
            <a:pPr marL="342900" lvl="0" indent="-342900">
              <a:buFont typeface="Times New Roman" panose="02020603050405020304" pitchFamily="18" charset="0"/>
              <a:buChar char="-"/>
              <a:tabLst>
                <a:tab pos="457200" algn="l"/>
              </a:tabLst>
            </a:pPr>
            <a:r>
              <a:rPr lang="en-US" sz="1800" dirty="0">
                <a:solidFill>
                  <a:srgbClr val="1A1A1A"/>
                </a:solidFill>
                <a:effectLst/>
                <a:latin typeface="Segoe UI" panose="020B0502040204020203" pitchFamily="34" charset="0"/>
                <a:ea typeface="Segoe UI" panose="020B0502040204020203" pitchFamily="34" charset="0"/>
              </a:rPr>
              <a:t>Did everyone have a chance to speak? </a:t>
            </a:r>
            <a:endParaRPr lang="en-AU" sz="1800" dirty="0">
              <a:effectLst/>
              <a:latin typeface="Calibri" panose="020F0502020204030204" pitchFamily="34" charset="0"/>
              <a:ea typeface="Calibri" panose="020F0502020204030204" pitchFamily="34" charset="0"/>
            </a:endParaRPr>
          </a:p>
          <a:p>
            <a:pPr marL="342900" lvl="0" indent="-342900">
              <a:buFont typeface="Times New Roman" panose="02020603050405020304" pitchFamily="18" charset="0"/>
              <a:buChar char="-"/>
              <a:tabLst>
                <a:tab pos="457200" algn="l"/>
              </a:tabLst>
            </a:pPr>
            <a:r>
              <a:rPr lang="en-US" sz="1800" dirty="0">
                <a:solidFill>
                  <a:srgbClr val="1A1A1A"/>
                </a:solidFill>
                <a:effectLst/>
                <a:latin typeface="Segoe UI" panose="020B0502040204020203" pitchFamily="34" charset="0"/>
                <a:ea typeface="Segoe UI" panose="020B0502040204020203" pitchFamily="34" charset="0"/>
              </a:rPr>
              <a:t>Did you draw on each other’s strengths?</a:t>
            </a:r>
            <a:endParaRPr lang="en-AU" sz="1800" dirty="0">
              <a:effectLst/>
              <a:latin typeface="Calibri" panose="020F0502020204030204" pitchFamily="34" charset="0"/>
              <a:ea typeface="Calibri" panose="020F0502020204030204" pitchFamily="34" charset="0"/>
            </a:endParaRPr>
          </a:p>
          <a:p>
            <a:pPr marL="342900" lvl="0" indent="-342900">
              <a:buFont typeface="Times New Roman" panose="02020603050405020304" pitchFamily="18" charset="0"/>
              <a:buChar char="-"/>
              <a:tabLst>
                <a:tab pos="457200" algn="l"/>
              </a:tabLst>
            </a:pPr>
            <a:r>
              <a:rPr lang="en-US" sz="1800" dirty="0">
                <a:solidFill>
                  <a:srgbClr val="1A1A1A"/>
                </a:solidFill>
                <a:effectLst/>
                <a:latin typeface="Segoe UI" panose="020B0502040204020203" pitchFamily="34" charset="0"/>
                <a:ea typeface="Segoe UI" panose="020B0502040204020203" pitchFamily="34" charset="0"/>
              </a:rPr>
              <a:t>How can you work together more effectively in your next lesson?</a:t>
            </a:r>
            <a:endParaRPr lang="en-AU" sz="1800" dirty="0">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271785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200"/>
              </a:lnSpc>
              <a:spcBef>
                <a:spcPts val="600"/>
              </a:spcBef>
              <a:spcAft>
                <a:spcPts val="600"/>
              </a:spcAft>
            </a:pPr>
            <a:r>
              <a:rPr lang="en-US" sz="1800" b="1" i="0" dirty="0">
                <a:solidFill>
                  <a:srgbClr val="1A1A1A"/>
                </a:solidFill>
                <a:effectLst/>
                <a:latin typeface="Segoe UI" panose="020B0502040204020203" pitchFamily="34" charset="0"/>
              </a:rPr>
              <a:t>Slide 17: </a:t>
            </a: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Submission tip.</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Throughout these lessons we will share submission tips, which will help your students to put forward their best possible entry to the challenge. The tips we include in this lesson are: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Times New Roman" panose="02020603050405020304" pitchFamily="18" charset="0"/>
              <a:buChar char="-"/>
              <a:tabLst>
                <a:tab pos="457200" algn="l"/>
              </a:tabLst>
            </a:pP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Remember </a:t>
            </a:r>
            <a:r>
              <a:rPr lang="en-US" sz="1800">
                <a:solidFill>
                  <a:srgbClr val="1A1A1A"/>
                </a:solidFill>
                <a:effectLst/>
                <a:latin typeface="Segoe UI" panose="020B0502040204020203" pitchFamily="34" charset="0"/>
                <a:ea typeface="Segoe UI" panose="020B0502040204020203" pitchFamily="34" charset="0"/>
                <a:cs typeface="Segoe UI" panose="020B0502040204020203" pitchFamily="34" charset="0"/>
              </a:rPr>
              <a:t>you must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be in a team of one to six people, with everyone aged 13-18.</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Times New Roman" panose="02020603050405020304" pitchFamily="18" charset="0"/>
              <a:buChar char="-"/>
              <a:tabLst>
                <a:tab pos="457200" algn="l"/>
              </a:tabLst>
            </a:pP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The more specific your problem is the better.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Times New Roman" panose="02020603050405020304" pitchFamily="18" charset="0"/>
              <a:buChar char="-"/>
              <a:tabLst>
                <a:tab pos="457200" algn="l"/>
              </a:tabLst>
            </a:pP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The judges will also want to see that your team knows about the problem you have identified, so take the time to research it further.</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067523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b="1" dirty="0">
                <a:effectLst/>
                <a:latin typeface="Segoe UI" panose="020B0502040204020203" pitchFamily="34" charset="0"/>
                <a:ea typeface="Segoe UI" panose="020B0502040204020203" pitchFamily="34" charset="0"/>
                <a:cs typeface="Segoe UI" panose="020B0502040204020203" pitchFamily="34" charset="0"/>
              </a:rPr>
              <a:t>Slide 18: </a:t>
            </a: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Challenge check-in.</a:t>
            </a:r>
            <a:r>
              <a:rPr lang="en-US" sz="1800" dirty="0">
                <a:effectLst/>
                <a:latin typeface="Segoe UI" panose="020B0502040204020203" pitchFamily="34" charset="0"/>
                <a:ea typeface="Segoe UI" panose="020B0502040204020203" pitchFamily="34" charset="0"/>
                <a:cs typeface="Segoe UI" panose="020B0502040204020203" pitchFamily="34" charset="0"/>
              </a:rPr>
              <a:t> This is a quick moment to recap what your students achieved in Lesson 1. Specifically: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Segoe UI" panose="020B0502040204020203" pitchFamily="34" charset="0"/>
              </a:rPr>
              <a:t>They learned what Imagine Cup Junior is.</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Segoe UI" panose="020B0502040204020203" pitchFamily="34" charset="0"/>
              </a:rPr>
              <a:t>They formed their team of 1-6 people, aged 13-18 years.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Segoe UI" panose="020B0502040204020203" pitchFamily="34" charset="0"/>
              </a:rPr>
              <a:t>They chose a category (from Earth, Accessibility, Cultural Heritage, Humanitarian Action or Health), and then identified a specific problem your team wants to try to solve.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marL="342900" lvl="0" indent="-342900">
              <a:lnSpc>
                <a:spcPct val="90000"/>
              </a:lnSpc>
              <a:spcBef>
                <a:spcPts val="600"/>
              </a:spcBef>
              <a:spcAft>
                <a:spcPts val="600"/>
              </a:spcAft>
              <a:buFont typeface="Arial" panose="020B0604020202020204" pitchFamily="34" charset="0"/>
              <a:buChar char="•"/>
              <a:tabLst>
                <a:tab pos="457200" algn="l"/>
              </a:tabLst>
            </a:pPr>
            <a:r>
              <a:rPr lang="en-US" sz="1800" dirty="0">
                <a:effectLst/>
                <a:latin typeface="Segoe UI" panose="020B0502040204020203" pitchFamily="34" charset="0"/>
                <a:ea typeface="Segoe UI" panose="020B0502040204020203" pitchFamily="34" charset="0"/>
                <a:cs typeface="Segoe UI" panose="020B0502040204020203" pitchFamily="34" charset="0"/>
              </a:rPr>
              <a:t>By this point, they team should be able to fill out some of Slide 1, and Slide 2 in your PowerPoint Submission Template. Perhaps encourage them to complete this before Lesson 2!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982550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Bonus Activity!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50454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600"/>
              </a:spcBef>
              <a:spcAft>
                <a:spcPts val="600"/>
              </a:spcAft>
              <a:buClrTx/>
              <a:buSzTx/>
              <a:buFontTx/>
              <a:buNone/>
              <a:tabLst/>
              <a:defRPr/>
            </a:pPr>
            <a:r>
              <a:rPr lang="en-US" sz="1800" b="1" i="0" dirty="0">
                <a:solidFill>
                  <a:srgbClr val="1A1A1A"/>
                </a:solidFill>
                <a:effectLst/>
                <a:latin typeface="Segoe UI" panose="020B0502040204020203" pitchFamily="34" charset="0"/>
              </a:rPr>
              <a:t>Slide 2: </a:t>
            </a:r>
            <a:r>
              <a:rPr lang="en-US" sz="1800" b="0" i="0" dirty="0">
                <a:solidFill>
                  <a:srgbClr val="1A1A1A"/>
                </a:solidFill>
                <a:effectLst/>
                <a:latin typeface="Segoe UI" panose="020B0502040204020203" pitchFamily="34" charset="0"/>
              </a:rPr>
              <a:t>We have a video introduction. This goes for 1.30 minutes and gives your students an insight into what they will experience with Imagine Cup Junior.  </a:t>
            </a:r>
            <a:r>
              <a:rPr lang="en-US" sz="1800" u="sng" dirty="0">
                <a:solidFill>
                  <a:srgbClr val="0000FF"/>
                </a:solidFill>
                <a:effectLst/>
                <a:latin typeface="Calibri" panose="020F0502020204030204" pitchFamily="34" charset="0"/>
                <a:ea typeface="Calibri" panose="020F0502020204030204" pitchFamily="34" charset="0"/>
                <a:hlinkClick r:id="rId3"/>
              </a:rPr>
              <a:t>https://youtu.be/_o-zzES-NRg</a:t>
            </a:r>
            <a:endParaRPr lang="en-US" sz="1800" dirty="0">
              <a:effectLst/>
              <a:latin typeface="Calibri" panose="020F0502020204030204" pitchFamily="34" charset="0"/>
              <a:ea typeface="Calibri" panose="020F0502020204030204" pitchFamily="34" charset="0"/>
            </a:endParaRPr>
          </a:p>
          <a:p>
            <a:pPr>
              <a:lnSpc>
                <a:spcPct val="90000"/>
              </a:lnSpc>
              <a:spcBef>
                <a:spcPts val="600"/>
              </a:spcBef>
              <a:spcAft>
                <a:spcPts val="600"/>
              </a:spcAft>
            </a:pP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645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Times New Roman" panose="02020603050405020304" pitchFamily="18" charset="0"/>
              <a:buNone/>
              <a:tabLst>
                <a:tab pos="457200" algn="l"/>
              </a:tabLst>
              <a:defRPr/>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Judging Rubric</a:t>
            </a:r>
            <a:r>
              <a:rPr lang="en-US" sz="1800" dirty="0">
                <a:effectLst/>
                <a:latin typeface="Segoe UI" panose="020B0502040204020203" pitchFamily="34" charset="0"/>
                <a:ea typeface="Segoe UI" panose="020B0502040204020203" pitchFamily="34" charset="0"/>
                <a:cs typeface="Segoe UI" panose="020B0502040204020203" pitchFamily="34" charset="0"/>
              </a:rPr>
              <a:t> - </a:t>
            </a:r>
            <a:r>
              <a:rPr lang="en-US" sz="1800" dirty="0">
                <a:effectLst/>
                <a:latin typeface="Segoe UI" panose="020B0502040204020203" pitchFamily="34" charset="0"/>
                <a:ea typeface="Calibri" panose="020F0502020204030204" pitchFamily="34" charset="0"/>
                <a:cs typeface="Segoe UI" panose="020B0502040204020203" pitchFamily="34" charset="0"/>
              </a:rPr>
              <a:t>This is the rubric used by the judges to assess your student’s submissions. You can share this with your class and use it to guide their AI concepts as they fill out their PowerPoint Submission Template.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423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b="1" i="0" dirty="0">
                <a:solidFill>
                  <a:srgbClr val="1A1A1A"/>
                </a:solidFill>
                <a:effectLst/>
                <a:latin typeface="Segoe UI" panose="020B0502040204020203" pitchFamily="34" charset="0"/>
              </a:rPr>
              <a:t>Slide 3: </a:t>
            </a:r>
            <a:r>
              <a:rPr lang="en-US" sz="1800" b="0" i="0" dirty="0">
                <a:solidFill>
                  <a:srgbClr val="1A1A1A"/>
                </a:solidFill>
                <a:effectLst/>
                <a:latin typeface="Segoe UI" panose="020B0502040204020203" pitchFamily="34" charset="0"/>
              </a:rPr>
              <a:t>This slide is a recap of the video, to restate what Imagine Cup Junior is.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99291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b="1" i="0" dirty="0">
                <a:solidFill>
                  <a:srgbClr val="1A1A1A"/>
                </a:solidFill>
                <a:effectLst/>
                <a:latin typeface="Segoe UI" panose="020B0502040204020203" pitchFamily="34" charset="0"/>
              </a:rPr>
              <a:t>Slide 4-6: </a:t>
            </a:r>
            <a:r>
              <a:rPr lang="en-US" sz="1800" b="0" i="0" dirty="0">
                <a:solidFill>
                  <a:srgbClr val="1A1A1A"/>
                </a:solidFill>
                <a:effectLst/>
                <a:latin typeface="Segoe UI" panose="020B0502040204020203" pitchFamily="34" charset="0"/>
              </a:rPr>
              <a:t>These three slides are to help you engage your students and explain why you have decided to get involved in the challenge. Feel free to adapt this and reflect some of your own motivations for involving your students with Imagine Cup Junior 2022!  </a:t>
            </a:r>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0581139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b="1" i="0" dirty="0">
                <a:solidFill>
                  <a:srgbClr val="1A1A1A"/>
                </a:solidFill>
                <a:effectLst/>
                <a:latin typeface="Segoe UI" panose="020B0502040204020203" pitchFamily="34" charset="0"/>
              </a:rPr>
              <a:t>Slide 4-6: </a:t>
            </a:r>
            <a:r>
              <a:rPr lang="en-US" sz="1800" b="0" i="0" dirty="0">
                <a:solidFill>
                  <a:srgbClr val="1A1A1A"/>
                </a:solidFill>
                <a:effectLst/>
                <a:latin typeface="Segoe UI" panose="020B0502040204020203" pitchFamily="34" charset="0"/>
              </a:rPr>
              <a:t>These three slides are to help you engage your students and explain why you have decided to get involved in the challenge. Feel free to adapt this and reflect some of your own motivations for being in involved with Imagine Cup Junior 2022!  </a:t>
            </a:r>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713327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b="1" i="0" dirty="0">
                <a:solidFill>
                  <a:srgbClr val="1A1A1A"/>
                </a:solidFill>
                <a:effectLst/>
                <a:latin typeface="Segoe UI" panose="020B0502040204020203" pitchFamily="34" charset="0"/>
              </a:rPr>
              <a:t>Slide 4-6: </a:t>
            </a:r>
            <a:r>
              <a:rPr lang="en-US" sz="1800" b="0" i="0" dirty="0">
                <a:solidFill>
                  <a:srgbClr val="1A1A1A"/>
                </a:solidFill>
                <a:effectLst/>
                <a:latin typeface="Segoe UI" panose="020B0502040204020203" pitchFamily="34" charset="0"/>
              </a:rPr>
              <a:t>These three slides are to help you engage your students and explain why you have decided to get involved in the challenge. Feel free to adapt this and reflect some of your own motivations for being in involved with Imagine Cup Junior 2022!  </a:t>
            </a:r>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07421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spcBef>
                <a:spcPts val="600"/>
              </a:spcBef>
              <a:spcAft>
                <a:spcPts val="600"/>
              </a:spcAft>
            </a:pPr>
            <a:r>
              <a:rPr lang="en-US" sz="1800" b="1" i="0" dirty="0">
                <a:solidFill>
                  <a:srgbClr val="1A1A1A"/>
                </a:solidFill>
                <a:effectLst/>
                <a:latin typeface="Segoe UI"/>
                <a:cs typeface="Segoe UI"/>
              </a:rPr>
              <a:t>Slide 7: </a:t>
            </a:r>
            <a:r>
              <a:rPr lang="en-US" sz="1800" b="0" i="0" dirty="0">
                <a:solidFill>
                  <a:srgbClr val="1A1A1A"/>
                </a:solidFill>
                <a:effectLst/>
                <a:latin typeface="Segoe UI"/>
                <a:cs typeface="Segoe UI"/>
              </a:rPr>
              <a:t>This slide provides a short overview of the </a:t>
            </a:r>
            <a:r>
              <a:rPr lang="en-US" sz="1800" dirty="0">
                <a:solidFill>
                  <a:srgbClr val="1A1A1A"/>
                </a:solidFill>
                <a:latin typeface="Segoe UI"/>
                <a:cs typeface="Segoe UI"/>
              </a:rPr>
              <a:t>six lessons</a:t>
            </a:r>
            <a:r>
              <a:rPr lang="en-US" sz="1800" b="0" i="0" dirty="0">
                <a:solidFill>
                  <a:srgbClr val="1A1A1A"/>
                </a:solidFill>
                <a:effectLst/>
                <a:latin typeface="Segoe UI"/>
                <a:cs typeface="Segoe UI"/>
              </a:rPr>
              <a:t> your class will take part in.  </a:t>
            </a:r>
            <a:endParaRPr lang="en-AU" sz="1800" dirty="0">
              <a:effectLst/>
              <a:latin typeface="Segoe UI"/>
              <a:ea typeface="Calibri" panose="020F0502020204030204" pitchFamily="34" charset="0"/>
              <a:cs typeface="Segoe UI"/>
            </a:endParaRPr>
          </a:p>
        </p:txBody>
      </p:sp>
      <p:sp>
        <p:nvSpPr>
          <p:cNvPr id="4" name="Slide Number Placeholder 3"/>
          <p:cNvSpPr>
            <a:spLocks noGrp="1"/>
          </p:cNvSpPr>
          <p:nvPr>
            <p:ph type="sldNum" sz="quarter" idx="10"/>
          </p:nvPr>
        </p:nvSpPr>
        <p:spPr/>
        <p:txBody>
          <a:bodyPr/>
          <a:lstStyle/>
          <a:p>
            <a:fld id="{6D295E89-1B5D-4332-B623-1A1A8707984E}" type="slidenum">
              <a:rPr lang="en-US" smtClean="0"/>
              <a:pPr/>
              <a:t>7</a:t>
            </a:fld>
            <a:endParaRPr lang="en-US"/>
          </a:p>
        </p:txBody>
      </p:sp>
    </p:spTree>
    <p:extLst>
      <p:ext uri="{BB962C8B-B14F-4D97-AF65-F5344CB8AC3E}">
        <p14:creationId xmlns:p14="http://schemas.microsoft.com/office/powerpoint/2010/main" val="2154039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lang="en-US" sz="1800" b="1" i="0" dirty="0">
                <a:solidFill>
                  <a:srgbClr val="1A1A1A"/>
                </a:solidFill>
                <a:effectLst/>
                <a:latin typeface="Segoe UI" panose="020B0502040204020203" pitchFamily="34" charset="0"/>
              </a:rPr>
              <a:t>Slide 8: </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There is some likelihood that if your students are new to Imagine Cup Junior, that they may think it is purely a technology challenge, and only for young people who have very strong technology skills. The good news, is that Imagine Cup Junior has been created for all students, with all types of skills. Every member of your class can be part of a team that puts forward a great submission, regardless of where their strengths lie. On the next slide we have a short activity to help you encourage your students.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a:spcAft>
                <a:spcPts val="600"/>
              </a:spcAft>
            </a:pPr>
            <a:endParaRPr lang="en-US" sz="850" dirty="0">
              <a:latin typeface="Segoe UI Light"/>
              <a:cs typeface="Segoe UI Ligh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865451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600"/>
              </a:spcBef>
              <a:spcAft>
                <a:spcPts val="600"/>
              </a:spcAft>
            </a:pPr>
            <a:r>
              <a:rPr lang="en-US" sz="1800" b="1"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Slide 9: </a:t>
            </a: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Rapid Reflection</a:t>
            </a:r>
            <a:r>
              <a:rPr lang="en-US" sz="1800" b="1"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 </a:t>
            </a:r>
            <a:r>
              <a:rPr lang="en-US" sz="1800" b="1"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a:t>
            </a:r>
            <a:r>
              <a:rPr lang="en-US" sz="1800" dirty="0">
                <a:solidFill>
                  <a:srgbClr val="1A1A1A"/>
                </a:solidFill>
                <a:effectLst/>
                <a:latin typeface="Segoe UI" panose="020B0502040204020203" pitchFamily="34" charset="0"/>
                <a:ea typeface="Segoe UI" panose="020B0502040204020203" pitchFamily="34" charset="0"/>
                <a:cs typeface="Segoe UI" panose="020B0502040204020203" pitchFamily="34" charset="0"/>
              </a:rPr>
              <a:t> It is time for your students to take a moment to reflect on what their strengths are. Ask them to look at the list and then choose at least two strengths which they think describe them. Take a moment as a class to reflect on these, with a goal of encouraging your students to form teams where people can bring a diverse set of strengths together. You can also encourage them that to make a better world with AI we need people with skills in science, technology, engineering, math, languages, art, history, economics, ethics, philosophy, psychology, and many other fields!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pPr>
              <a:lnSpc>
                <a:spcPct val="90000"/>
              </a:lnSpc>
              <a:spcBef>
                <a:spcPts val="600"/>
              </a:spcBef>
              <a:spcAft>
                <a:spcPts val="600"/>
              </a:spcAft>
            </a:pPr>
            <a:r>
              <a:rPr lang="en-US" sz="1800" dirty="0">
                <a:solidFill>
                  <a:srgbClr val="7030A0"/>
                </a:solidFill>
                <a:effectLst/>
                <a:latin typeface="Segoe UI" panose="020B0502040204020203" pitchFamily="34" charset="0"/>
                <a:ea typeface="Segoe UI" panose="020B0502040204020203" pitchFamily="34" charset="0"/>
                <a:cs typeface="Segoe UI" panose="020B0502040204020203" pitchFamily="34" charset="0"/>
              </a:rPr>
              <a:t>At this point you should be around 8:00 minutes into your 45:00 minute lesson.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4:07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488238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12766070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hite-Title and Content">
    <p:bg>
      <p:bgPr>
        <a:solidFill>
          <a:schemeClr val="bg1"/>
        </a:solidFill>
        <a:effectLst/>
      </p:bgPr>
    </p:bg>
    <p:spTree>
      <p:nvGrpSpPr>
        <p:cNvPr id="1" name=""/>
        <p:cNvGrpSpPr/>
        <p:nvPr/>
      </p:nvGrpSpPr>
      <p:grpSpPr>
        <a:xfrm>
          <a:off x="0" y="0"/>
          <a:ext cx="0" cy="0"/>
          <a:chOff x="0" y="0"/>
          <a:chExt cx="0" cy="0"/>
        </a:xfrm>
      </p:grpSpPr>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sp>
        <p:nvSpPr>
          <p:cNvPr id="6" name="Rectangle 5">
            <a:extLst>
              <a:ext uri="{FF2B5EF4-FFF2-40B4-BE49-F238E27FC236}">
                <a16:creationId xmlns:a16="http://schemas.microsoft.com/office/drawing/2014/main" id="{9913DD49-D00B-8441-9855-1542F020CD21}"/>
              </a:ext>
            </a:extLst>
          </p:cNvPr>
          <p:cNvSpPr/>
          <p:nvPr userDrawn="1"/>
        </p:nvSpPr>
        <p:spPr bwMode="auto">
          <a:xfrm>
            <a:off x="10251440" y="6033213"/>
            <a:ext cx="1757680" cy="4681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443191"/>
            <a:ext cx="11018520" cy="1751570"/>
          </a:xfrm>
        </p:spPr>
        <p:txBody>
          <a:bodyPr vert="horz" wrap="square" lIns="0" tIns="0" rIns="0" bIns="0" rtlCol="0" anchor="ctr">
            <a:spAutoFit/>
          </a:bodyPr>
          <a:lstStyle>
            <a:lvl1pPr>
              <a:lnSpc>
                <a:spcPct val="90000"/>
              </a:lnSpc>
              <a:spcBef>
                <a:spcPts val="600"/>
              </a:spcBef>
              <a:spcAft>
                <a:spcPts val="600"/>
              </a:spcAft>
              <a:defRPr lang="en-US" sz="1802" dirty="0">
                <a:solidFill>
                  <a:schemeClr val="tx2"/>
                </a:solidFill>
              </a:defRPr>
            </a:lvl1pPr>
            <a:lvl2pPr>
              <a:lnSpc>
                <a:spcPct val="90000"/>
              </a:lnSpc>
              <a:spcBef>
                <a:spcPts val="600"/>
              </a:spcBef>
              <a:spcAft>
                <a:spcPts val="600"/>
              </a:spcAft>
              <a:defRPr lang="en-US" dirty="0">
                <a:solidFill>
                  <a:schemeClr val="tx2"/>
                </a:solidFill>
              </a:defRPr>
            </a:lvl2pPr>
            <a:lvl3pPr>
              <a:lnSpc>
                <a:spcPct val="90000"/>
              </a:lnSpc>
              <a:spcBef>
                <a:spcPts val="600"/>
              </a:spcBef>
              <a:spcAft>
                <a:spcPts val="600"/>
              </a:spcAft>
              <a:defRPr lang="en-US" dirty="0">
                <a:solidFill>
                  <a:schemeClr val="tx2"/>
                </a:solidFill>
              </a:defRPr>
            </a:lvl3pPr>
            <a:lvl4pPr>
              <a:lnSpc>
                <a:spcPct val="90000"/>
              </a:lnSpc>
              <a:spcBef>
                <a:spcPts val="600"/>
              </a:spcBef>
              <a:spcAft>
                <a:spcPts val="600"/>
              </a:spcAft>
              <a:defRPr lang="en-US" dirty="0">
                <a:solidFill>
                  <a:schemeClr val="tx2"/>
                </a:solidFill>
              </a:defRPr>
            </a:lvl4pPr>
            <a:lvl5pPr>
              <a:lnSpc>
                <a:spcPct val="90000"/>
              </a:lnSpc>
              <a:spcBef>
                <a:spcPts val="600"/>
              </a:spcBef>
              <a:spcAft>
                <a:spcPts val="600"/>
              </a:spcAft>
              <a:defRPr lang="en-US" dirty="0">
                <a:solidFill>
                  <a:schemeClr val="tx2"/>
                </a:solidFill>
              </a:defRPr>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332941" y="6033213"/>
            <a:ext cx="1582331" cy="468106"/>
          </a:xfrm>
          <a:prstGeom prst="rect">
            <a:avLst/>
          </a:prstGeom>
        </p:spPr>
      </p:pic>
    </p:spTree>
    <p:extLst>
      <p:ext uri="{BB962C8B-B14F-4D97-AF65-F5344CB8AC3E}">
        <p14:creationId xmlns:p14="http://schemas.microsoft.com/office/powerpoint/2010/main" val="1256559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57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21218973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505661" y="6019367"/>
            <a:ext cx="1582331" cy="638037"/>
          </a:xfrm>
          <a:prstGeom prst="rect">
            <a:avLst/>
          </a:prstGeom>
        </p:spPr>
      </p:pic>
    </p:spTree>
    <p:extLst>
      <p:ext uri="{BB962C8B-B14F-4D97-AF65-F5344CB8AC3E}">
        <p14:creationId xmlns:p14="http://schemas.microsoft.com/office/powerpoint/2010/main" val="97469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A46DE884-B430-4EFD-94D6-BF7FA8A5A39E}"/>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pic>
        <p:nvPicPr>
          <p:cNvPr id="6" name="Picture 5">
            <a:extLst>
              <a:ext uri="{FF2B5EF4-FFF2-40B4-BE49-F238E27FC236}">
                <a16:creationId xmlns:a16="http://schemas.microsoft.com/office/drawing/2014/main" id="{A40939C5-2A1D-024D-9721-71D2A968A27A}"/>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3">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FA1FB81A-230B-4B5F-94D8-5F0D77A4703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11" name="Picture 10">
            <a:extLst>
              <a:ext uri="{FF2B5EF4-FFF2-40B4-BE49-F238E27FC236}">
                <a16:creationId xmlns:a16="http://schemas.microsoft.com/office/drawing/2014/main" id="{B680DBEF-79E5-473C-AC90-265797C34DF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2445004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3208805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51D11B78-31B1-4F76-BB10-2E94696627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pic>
        <p:nvPicPr>
          <p:cNvPr id="10" name="Picture 9">
            <a:extLst>
              <a:ext uri="{FF2B5EF4-FFF2-40B4-BE49-F238E27FC236}">
                <a16:creationId xmlns:a16="http://schemas.microsoft.com/office/drawing/2014/main" id="{C35114BC-02B1-4B99-8201-F5E163A40D4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spTree>
    <p:extLst>
      <p:ext uri="{BB962C8B-B14F-4D97-AF65-F5344CB8AC3E}">
        <p14:creationId xmlns:p14="http://schemas.microsoft.com/office/powerpoint/2010/main" val="17354241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4769A96C-1F8C-4A28-9626-3016CF5A3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10243143" y="5976430"/>
            <a:ext cx="1366245" cy="292608"/>
          </a:xfrm>
          <a:prstGeom prst="rect">
            <a:avLst/>
          </a:prstGeom>
        </p:spPr>
      </p:pic>
      <p:pic>
        <p:nvPicPr>
          <p:cNvPr id="8" name="Picture 7">
            <a:extLst>
              <a:ext uri="{FF2B5EF4-FFF2-40B4-BE49-F238E27FC236}">
                <a16:creationId xmlns:a16="http://schemas.microsoft.com/office/drawing/2014/main" id="{7A3529F9-71B3-4D8F-BD00-8F49447F435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79966" y="594255"/>
            <a:ext cx="2743200" cy="58446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08393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316778-509D-4D24-9453-A47F9BFB85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07973" y="488400"/>
            <a:ext cx="3285333" cy="9086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10242948" y="5976430"/>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7091129" y="1174746"/>
            <a:ext cx="1913975" cy="771764"/>
          </a:xfrm>
          <a:prstGeom prst="rect">
            <a:avLst/>
          </a:prstGeom>
        </p:spPr>
      </p:pic>
    </p:spTree>
    <p:extLst>
      <p:ext uri="{BB962C8B-B14F-4D97-AF65-F5344CB8AC3E}">
        <p14:creationId xmlns:p14="http://schemas.microsoft.com/office/powerpoint/2010/main" val="6312013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1366850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0935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1541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4182035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530226"/>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230159" y="2877022"/>
            <a:ext cx="3731681" cy="1103955"/>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1691244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889" y="987623"/>
            <a:ext cx="12187111" cy="1143000"/>
          </a:xfrm>
          <a:prstGeom prst="rect">
            <a:avLst/>
          </a:prstGeom>
        </p:spPr>
      </p:pic>
    </p:spTree>
    <p:extLst>
      <p:ext uri="{BB962C8B-B14F-4D97-AF65-F5344CB8AC3E}">
        <p14:creationId xmlns:p14="http://schemas.microsoft.com/office/powerpoint/2010/main" val="35869994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Imagine Cup graphic">
            <a:extLst>
              <a:ext uri="{FF2B5EF4-FFF2-40B4-BE49-F238E27FC236}">
                <a16:creationId xmlns:a16="http://schemas.microsoft.com/office/drawing/2014/main" id="{02CFD7D6-FB74-4D1A-9DEC-F778D5EE9C6D}"/>
              </a:ext>
            </a:extLst>
          </p:cNvPr>
          <p:cNvPicPr>
            <a:picLocks noChangeAspect="1"/>
          </p:cNvPicPr>
          <p:nvPr userDrawn="1"/>
        </p:nvPicPr>
        <p:blipFill rotWithShape="1">
          <a:blip r:embed="rId2"/>
          <a:srcRect t="40236" b="45325"/>
          <a:stretch/>
        </p:blipFill>
        <p:spPr>
          <a:xfrm>
            <a:off x="4889" y="987623"/>
            <a:ext cx="12187111" cy="114300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920526"/>
          </a:xfrm>
        </p:spPr>
        <p:txBody>
          <a:bodyPr/>
          <a:lstStyle>
            <a:lvl1pPr>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36101066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CFBCED6C-BF3A-46EE-B83A-22E4A1DAC8FE}"/>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Imagine Cup graphic">
            <a:extLst>
              <a:ext uri="{FF2B5EF4-FFF2-40B4-BE49-F238E27FC236}">
                <a16:creationId xmlns:a16="http://schemas.microsoft.com/office/drawing/2014/main" id="{DF8E3C63-A5AE-43C7-9259-B22578B88BC1}"/>
              </a:ext>
            </a:extLst>
          </p:cNvPr>
          <p:cNvPicPr>
            <a:picLocks noChangeAspect="1"/>
          </p:cNvPicPr>
          <p:nvPr userDrawn="1"/>
        </p:nvPicPr>
        <p:blipFill rotWithShape="1">
          <a:blip r:embed="rId2"/>
          <a:srcRect t="31573" b="53988"/>
          <a:stretch/>
        </p:blipFill>
        <p:spPr>
          <a:xfrm>
            <a:off x="4889" y="987623"/>
            <a:ext cx="12187111" cy="114300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2982D0A8-6E84-4AA3-8485-8842D13681B2}"/>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Imagine Cup graphic">
            <a:extLst>
              <a:ext uri="{FF2B5EF4-FFF2-40B4-BE49-F238E27FC236}">
                <a16:creationId xmlns:a16="http://schemas.microsoft.com/office/drawing/2014/main" id="{137C928F-4272-49D3-872D-B5C6314E5176}"/>
              </a:ext>
            </a:extLst>
          </p:cNvPr>
          <p:cNvPicPr>
            <a:picLocks noChangeAspect="1"/>
          </p:cNvPicPr>
          <p:nvPr userDrawn="1"/>
        </p:nvPicPr>
        <p:blipFill rotWithShape="1">
          <a:blip r:embed="rId2"/>
          <a:srcRect t="45130" b="40431"/>
          <a:stretch/>
        </p:blipFill>
        <p:spPr>
          <a:xfrm>
            <a:off x="4889" y="987623"/>
            <a:ext cx="12187111" cy="114300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sp>
        <p:nvSpPr>
          <p:cNvPr id="11" name="Rectangle 10">
            <a:extLst>
              <a:ext uri="{FF2B5EF4-FFF2-40B4-BE49-F238E27FC236}">
                <a16:creationId xmlns:a16="http://schemas.microsoft.com/office/drawing/2014/main" id="{A7DBB59E-366E-4213-BD85-DC74B71FCCD4}"/>
              </a:ext>
            </a:extLst>
          </p:cNvPr>
          <p:cNvSpPr/>
          <p:nvPr userDrawn="1"/>
        </p:nvSpPr>
        <p:spPr bwMode="auto">
          <a:xfrm>
            <a:off x="4442460" y="2743173"/>
            <a:ext cx="3307080" cy="1371653"/>
          </a:xfrm>
          <a:prstGeom prst="rect">
            <a:avLst/>
          </a:prstGeom>
          <a:solidFill>
            <a:srgbClr val="0D0D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D646530F-211F-0A45-A9A2-2B8AB305FCFD}"/>
              </a:ext>
            </a:extLst>
          </p:cNvPr>
          <p:cNvPicPr>
            <a:picLocks noChangeAspect="1"/>
          </p:cNvPicPr>
          <p:nvPr userDrawn="1"/>
        </p:nvPicPr>
        <p:blipFill>
          <a:blip r:embed="rId3"/>
          <a:srcRect/>
          <a:stretch/>
        </p:blipFill>
        <p:spPr>
          <a:xfrm>
            <a:off x="4395214" y="2743172"/>
            <a:ext cx="3401702" cy="1371654"/>
          </a:xfrm>
          <a:prstGeom prst="rect">
            <a:avLst/>
          </a:prstGeom>
        </p:spPr>
      </p:pic>
      <p:pic>
        <p:nvPicPr>
          <p:cNvPr id="2" name="MS logo white - EMF" descr="Microsoft logo white text version">
            <a:extLst>
              <a:ext uri="{FF2B5EF4-FFF2-40B4-BE49-F238E27FC236}">
                <a16:creationId xmlns:a16="http://schemas.microsoft.com/office/drawing/2014/main" id="{7033D55B-F61A-48E5-891C-F971584B96C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245" cy="292608"/>
          </a:xfrm>
          <a:prstGeom prst="rect">
            <a:avLst/>
          </a:prstGeom>
        </p:spPr>
      </p:pic>
    </p:spTree>
    <p:extLst>
      <p:ext uri="{BB962C8B-B14F-4D97-AF65-F5344CB8AC3E}">
        <p14:creationId xmlns:p14="http://schemas.microsoft.com/office/powerpoint/2010/main" val="4232976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174746"/>
            <a:ext cx="1913975" cy="771764"/>
          </a:xfrm>
          <a:prstGeom prst="rect">
            <a:avLst/>
          </a:prstGeom>
        </p:spPr>
      </p:pic>
    </p:spTree>
    <p:extLst>
      <p:ext uri="{BB962C8B-B14F-4D97-AF65-F5344CB8AC3E}">
        <p14:creationId xmlns:p14="http://schemas.microsoft.com/office/powerpoint/2010/main" val="3314941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0227"/>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pic>
        <p:nvPicPr>
          <p:cNvPr id="7" name="Picture 6">
            <a:extLst>
              <a:ext uri="{FF2B5EF4-FFF2-40B4-BE49-F238E27FC236}">
                <a16:creationId xmlns:a16="http://schemas.microsoft.com/office/drawing/2014/main" id="{88ABD6E0-6695-0443-8004-648B322B1121}"/>
              </a:ext>
            </a:extLst>
          </p:cNvPr>
          <p:cNvPicPr>
            <a:picLocks noChangeAspect="1"/>
          </p:cNvPicPr>
          <p:nvPr userDrawn="1"/>
        </p:nvPicPr>
        <p:blipFill>
          <a:blip r:embed="rId4"/>
          <a:srcRect/>
          <a:stretch/>
        </p:blipFill>
        <p:spPr>
          <a:xfrm>
            <a:off x="4230159" y="2877022"/>
            <a:ext cx="3731681" cy="1103955"/>
          </a:xfrm>
          <a:prstGeom prst="rect">
            <a:avLst/>
          </a:prstGeom>
        </p:spPr>
      </p:pic>
    </p:spTree>
    <p:extLst>
      <p:ext uri="{BB962C8B-B14F-4D97-AF65-F5344CB8AC3E}">
        <p14:creationId xmlns:p14="http://schemas.microsoft.com/office/powerpoint/2010/main" val="40349802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hite_Walkin">
    <p:bg>
      <p:bgPr>
        <a:solidFill>
          <a:schemeClr val="tx1"/>
        </a:solidFill>
        <a:effectLst/>
      </p:bgPr>
    </p:bg>
    <p:spTree>
      <p:nvGrpSpPr>
        <p:cNvPr id="1" name=""/>
        <p:cNvGrpSpPr/>
        <p:nvPr/>
      </p:nvGrpSpPr>
      <p:grpSpPr>
        <a:xfrm>
          <a:off x="0" y="0"/>
          <a:ext cx="0" cy="0"/>
          <a:chOff x="0" y="0"/>
          <a:chExt cx="0" cy="0"/>
        </a:xfrm>
      </p:grpSpPr>
      <p:pic>
        <p:nvPicPr>
          <p:cNvPr id="10" name="Imagine Cup graphic">
            <a:extLst>
              <a:ext uri="{FF2B5EF4-FFF2-40B4-BE49-F238E27FC236}">
                <a16:creationId xmlns:a16="http://schemas.microsoft.com/office/drawing/2014/main" id="{7A768CAE-CEAF-4BA0-893F-17D0F25711F4}"/>
              </a:ext>
            </a:extLst>
          </p:cNvPr>
          <p:cNvPicPr>
            <a:picLocks noChangeAspect="1"/>
          </p:cNvPicPr>
          <p:nvPr userDrawn="1"/>
        </p:nvPicPr>
        <p:blipFill>
          <a:blip r:embed="rId2"/>
          <a:srcRect/>
          <a:stretch/>
        </p:blipFill>
        <p:spPr>
          <a:xfrm>
            <a:off x="0" y="-528638"/>
            <a:ext cx="12187111" cy="7915275"/>
          </a:xfrm>
          <a:prstGeom prst="rect">
            <a:avLst/>
          </a:prstGeom>
        </p:spPr>
      </p:pic>
      <p:pic>
        <p:nvPicPr>
          <p:cNvPr id="7" name="Picture 6">
            <a:extLst>
              <a:ext uri="{FF2B5EF4-FFF2-40B4-BE49-F238E27FC236}">
                <a16:creationId xmlns:a16="http://schemas.microsoft.com/office/drawing/2014/main" id="{5718BA59-A1DD-8A48-A08C-B2397CF70501}"/>
              </a:ext>
            </a:extLst>
          </p:cNvPr>
          <p:cNvPicPr>
            <a:picLocks noChangeAspect="1"/>
          </p:cNvPicPr>
          <p:nvPr userDrawn="1"/>
        </p:nvPicPr>
        <p:blipFill>
          <a:blip r:embed="rId3"/>
          <a:srcRect/>
          <a:stretch/>
        </p:blipFill>
        <p:spPr>
          <a:xfrm>
            <a:off x="7091129" y="1277520"/>
            <a:ext cx="1913975" cy="566217"/>
          </a:xfrm>
          <a:prstGeom prst="rect">
            <a:avLst/>
          </a:prstGeom>
        </p:spPr>
      </p:pic>
    </p:spTree>
    <p:extLst>
      <p:ext uri="{BB962C8B-B14F-4D97-AF65-F5344CB8AC3E}">
        <p14:creationId xmlns:p14="http://schemas.microsoft.com/office/powerpoint/2010/main" val="34887217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guide id="4" orient="horz" pos="2160">
          <p15:clr>
            <a:srgbClr val="FBAE40"/>
          </p15:clr>
        </p15:guide>
        <p15:guide id="5"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alkin 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6124BC1-E217-A147-A7EF-B2E47559E9C5}"/>
              </a:ext>
            </a:extLst>
          </p:cNvPr>
          <p:cNvSpPr/>
          <p:nvPr userDrawn="1"/>
        </p:nvSpPr>
        <p:spPr bwMode="auto">
          <a:xfrm>
            <a:off x="0" y="0"/>
            <a:ext cx="1219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 name="Imagine Cup graphic">
            <a:extLst>
              <a:ext uri="{FF2B5EF4-FFF2-40B4-BE49-F238E27FC236}">
                <a16:creationId xmlns:a16="http://schemas.microsoft.com/office/drawing/2014/main" id="{43407507-FB69-423A-97DE-7EED6CD702AB}"/>
              </a:ext>
            </a:extLst>
          </p:cNvPr>
          <p:cNvPicPr>
            <a:picLocks noChangeAspect="1"/>
          </p:cNvPicPr>
          <p:nvPr userDrawn="1"/>
        </p:nvPicPr>
        <p:blipFill>
          <a:blip r:embed="rId2"/>
          <a:srcRect/>
          <a:stretch/>
        </p:blipFill>
        <p:spPr>
          <a:xfrm>
            <a:off x="0" y="-533898"/>
            <a:ext cx="12187111" cy="7915275"/>
          </a:xfrm>
          <a:prstGeom prst="rect">
            <a:avLst/>
          </a:prstGeom>
        </p:spPr>
      </p:pic>
      <p:sp>
        <p:nvSpPr>
          <p:cNvPr id="4" name="Rectangle 3">
            <a:extLst>
              <a:ext uri="{FF2B5EF4-FFF2-40B4-BE49-F238E27FC236}">
                <a16:creationId xmlns:a16="http://schemas.microsoft.com/office/drawing/2014/main" id="{FDF14B08-4B11-4C23-9CB3-6A1D70D64E16}"/>
              </a:ext>
            </a:extLst>
          </p:cNvPr>
          <p:cNvSpPr/>
          <p:nvPr userDrawn="1"/>
        </p:nvSpPr>
        <p:spPr bwMode="auto">
          <a:xfrm>
            <a:off x="4001229" y="2780245"/>
            <a:ext cx="4184650" cy="12943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87F70EF-6E4F-8B45-B0BB-6F7EAA78F1DE}"/>
              </a:ext>
            </a:extLst>
          </p:cNvPr>
          <p:cNvPicPr>
            <a:picLocks noChangeAspect="1"/>
          </p:cNvPicPr>
          <p:nvPr userDrawn="1"/>
        </p:nvPicPr>
        <p:blipFill>
          <a:blip r:embed="rId3"/>
          <a:srcRect/>
          <a:stretch/>
        </p:blipFill>
        <p:spPr>
          <a:xfrm>
            <a:off x="4306359" y="2899565"/>
            <a:ext cx="3579281" cy="1058870"/>
          </a:xfrm>
          <a:prstGeom prst="rect">
            <a:avLst/>
          </a:prstGeom>
        </p:spPr>
      </p:pic>
      <p:pic>
        <p:nvPicPr>
          <p:cNvPr id="2" name="MS logo gray - EMF" descr="Microsoft logo, gray text version">
            <a:extLst>
              <a:ext uri="{FF2B5EF4-FFF2-40B4-BE49-F238E27FC236}">
                <a16:creationId xmlns:a16="http://schemas.microsoft.com/office/drawing/2014/main" id="{E6FC95E3-3BAC-4679-BC75-9D81120B9A9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293688" y="6269038"/>
            <a:ext cx="1366440" cy="292608"/>
          </a:xfrm>
          <a:prstGeom prst="rect">
            <a:avLst/>
          </a:prstGeom>
        </p:spPr>
      </p:pic>
    </p:spTree>
    <p:extLst>
      <p:ext uri="{BB962C8B-B14F-4D97-AF65-F5344CB8AC3E}">
        <p14:creationId xmlns:p14="http://schemas.microsoft.com/office/powerpoint/2010/main" val="39899966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43191"/>
            <a:ext cx="4755896" cy="1751570"/>
          </a:xfrm>
        </p:spPr>
        <p:txBody>
          <a:bodyPr vert="horz" wrap="square" lIns="0" tIns="0" rIns="0" bIns="0" rtlCol="0" anchor="ctr">
            <a:spAutoFit/>
          </a:bodyPr>
          <a:lstStyle>
            <a:lvl1pPr>
              <a:lnSpc>
                <a:spcPct val="90000"/>
              </a:lnSpc>
              <a:spcBef>
                <a:spcPts val="600"/>
              </a:spcBef>
              <a:spcAft>
                <a:spcPts val="600"/>
              </a:spcAft>
              <a:defRPr lang="en-US" sz="1802" dirty="0"/>
            </a:lvl1pPr>
            <a:lvl2pPr>
              <a:lnSpc>
                <a:spcPct val="90000"/>
              </a:lnSpc>
              <a:spcBef>
                <a:spcPts val="600"/>
              </a:spcBef>
              <a:spcAft>
                <a:spcPts val="600"/>
              </a:spcAft>
              <a:defRPr lang="en-US" dirty="0"/>
            </a:lvl2pPr>
            <a:lvl3pPr>
              <a:lnSpc>
                <a:spcPct val="90000"/>
              </a:lnSpc>
              <a:spcBef>
                <a:spcPts val="600"/>
              </a:spcBef>
              <a:spcAft>
                <a:spcPts val="600"/>
              </a:spcAft>
              <a:defRPr lang="en-US" dirty="0"/>
            </a:lvl3pPr>
            <a:lvl4pPr>
              <a:lnSpc>
                <a:spcPct val="90000"/>
              </a:lnSpc>
              <a:spcBef>
                <a:spcPts val="600"/>
              </a:spcBef>
              <a:spcAft>
                <a:spcPts val="600"/>
              </a:spcAft>
              <a:defRPr lang="en-US" dirty="0"/>
            </a:lvl4pPr>
            <a:lvl5pPr>
              <a:lnSpc>
                <a:spcPct val="90000"/>
              </a:lnSpc>
              <a:spcBef>
                <a:spcPts val="600"/>
              </a:spcBef>
              <a:spcAft>
                <a:spcPts val="600"/>
              </a:spcAft>
              <a:defRPr lang="en-US" dirty="0"/>
            </a:lvl5pPr>
          </a:lstStyle>
          <a:p>
            <a:pPr marL="0" lvl="0" indent="0">
              <a:buNone/>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Imagine Cup graphic">
            <a:extLst>
              <a:ext uri="{FF2B5EF4-FFF2-40B4-BE49-F238E27FC236}">
                <a16:creationId xmlns:a16="http://schemas.microsoft.com/office/drawing/2014/main" id="{BBC7D5C8-98DF-5747-ABF7-C81DE32294C4}"/>
              </a:ext>
            </a:extLst>
          </p:cNvPr>
          <p:cNvPicPr>
            <a:picLocks noChangeAspect="1"/>
          </p:cNvPicPr>
          <p:nvPr userDrawn="1"/>
        </p:nvPicPr>
        <p:blipFill rotWithShape="1">
          <a:blip r:embed="rId2"/>
          <a:srcRect l="-1550" t="7043" r="1550" b="73024"/>
          <a:stretch/>
        </p:blipFill>
        <p:spPr>
          <a:xfrm>
            <a:off x="4889" y="5230429"/>
            <a:ext cx="12187111" cy="1577876"/>
          </a:xfrm>
          <a:prstGeom prst="rect">
            <a:avLst/>
          </a:prstGeom>
        </p:spPr>
      </p:pic>
      <p:pic>
        <p:nvPicPr>
          <p:cNvPr id="5" name="Picture 4">
            <a:extLst>
              <a:ext uri="{FF2B5EF4-FFF2-40B4-BE49-F238E27FC236}">
                <a16:creationId xmlns:a16="http://schemas.microsoft.com/office/drawing/2014/main" id="{A34F8632-5BAE-2742-8FA7-645EFAFE3BAF}"/>
              </a:ext>
            </a:extLst>
          </p:cNvPr>
          <p:cNvPicPr>
            <a:picLocks noChangeAspect="1"/>
          </p:cNvPicPr>
          <p:nvPr userDrawn="1"/>
        </p:nvPicPr>
        <p:blipFill>
          <a:blip r:embed="rId3"/>
          <a:srcRect/>
          <a:stretch/>
        </p:blipFill>
        <p:spPr>
          <a:xfrm>
            <a:off x="10505661" y="6019367"/>
            <a:ext cx="1582331" cy="638037"/>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2" r:id="rId1"/>
    <p:sldLayoutId id="2147484773" r:id="rId2"/>
    <p:sldLayoutId id="2147484774" r:id="rId3"/>
    <p:sldLayoutId id="2147484741" r:id="rId4"/>
    <p:sldLayoutId id="2147484769" r:id="rId5"/>
    <p:sldLayoutId id="2147484798" r:id="rId6"/>
    <p:sldLayoutId id="2147484771" r:id="rId7"/>
    <p:sldLayoutId id="2147484743" r:id="rId8"/>
    <p:sldLayoutId id="2147484241" r:id="rId9"/>
    <p:sldLayoutId id="2147484770" r:id="rId10"/>
    <p:sldLayoutId id="2147484777" r:id="rId11"/>
    <p:sldLayoutId id="2147484778" r:id="rId12"/>
    <p:sldLayoutId id="2147484249" r:id="rId13"/>
    <p:sldLayoutId id="2147484742" r:id="rId14"/>
    <p:sldLayoutId id="2147484780" r:id="rId15"/>
    <p:sldLayoutId id="2147484744" r:id="rId16"/>
    <p:sldLayoutId id="2147484577" r:id="rId17"/>
    <p:sldLayoutId id="2147484782" r:id="rId18"/>
    <p:sldLayoutId id="2147484610" r:id="rId19"/>
    <p:sldLayoutId id="2147484240" r:id="rId20"/>
    <p:sldLayoutId id="2147484474" r:id="rId21"/>
    <p:sldLayoutId id="2147484245" r:id="rId22"/>
    <p:sldLayoutId id="2147484247" r:id="rId23"/>
    <p:sldLayoutId id="2147484639" r:id="rId24"/>
    <p:sldLayoutId id="2147484603" r:id="rId25"/>
    <p:sldLayoutId id="2147484789" r:id="rId26"/>
    <p:sldLayoutId id="2147484790" r:id="rId27"/>
    <p:sldLayoutId id="2147484791" r:id="rId28"/>
    <p:sldLayoutId id="2147484792" r:id="rId29"/>
    <p:sldLayoutId id="2147484793" r:id="rId30"/>
    <p:sldLayoutId id="2147484640" r:id="rId31"/>
    <p:sldLayoutId id="2147484799" r:id="rId32"/>
    <p:sldLayoutId id="2147484582" r:id="rId33"/>
    <p:sldLayoutId id="2147484641" r:id="rId34"/>
    <p:sldLayoutId id="2147484584" r:id="rId35"/>
    <p:sldLayoutId id="2147484583" r:id="rId36"/>
    <p:sldLayoutId id="2147484256" r:id="rId37"/>
    <p:sldLayoutId id="2147484257" r:id="rId38"/>
    <p:sldLayoutId id="2147484585" r:id="rId39"/>
    <p:sldLayoutId id="2147484299"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4v"/><Relationship Id="rId1" Type="http://schemas.microsoft.com/office/2007/relationships/media" Target="../media/media2.m4v"/><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video" Target="https://player.vimeo.com/video/384082830?h=a6f495fc7d&amp;app_id=122963" TargetMode="External"/><Relationship Id="rId4"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31.svg"/><Relationship Id="rId11" Type="http://schemas.openxmlformats.org/officeDocument/2006/relationships/customXml" Target="../ink/ink1.xml"/><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4v"/><Relationship Id="rId1" Type="http://schemas.microsoft.com/office/2007/relationships/media" Target="../media/media2.m4v"/><Relationship Id="rId6" Type="http://schemas.openxmlformats.org/officeDocument/2006/relationships/image" Target="../media/image26.png"/><Relationship Id="rId5" Type="http://schemas.openxmlformats.org/officeDocument/2006/relationships/hyperlink" Target="https://www.microsoft.com/ai/ai-for-good"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jpeg"/><Relationship Id="rId3" Type="http://schemas.openxmlformats.org/officeDocument/2006/relationships/video" Target="https://www.youtube.com/embed/7VqH9mVSWlg?feature=oembed" TargetMode="External"/><Relationship Id="rId7" Type="http://schemas.openxmlformats.org/officeDocument/2006/relationships/notesSlide" Target="../notesSlides/notesSlide19.xml"/><Relationship Id="rId12" Type="http://schemas.openxmlformats.org/officeDocument/2006/relationships/image" Target="../media/image41.png"/><Relationship Id="rId2" Type="http://schemas.openxmlformats.org/officeDocument/2006/relationships/video" Target="https://www.youtube.com/embed/h8-0g0rlhKM?feature=oembed" TargetMode="External"/><Relationship Id="rId1" Type="http://schemas.openxmlformats.org/officeDocument/2006/relationships/video" Target="https://www.youtube.com/embed/rQqao37u1wU?feature=oembed" TargetMode="External"/><Relationship Id="rId6" Type="http://schemas.openxmlformats.org/officeDocument/2006/relationships/slideLayout" Target="../slideLayouts/slideLayout12.xml"/><Relationship Id="rId11" Type="http://schemas.openxmlformats.org/officeDocument/2006/relationships/image" Target="../media/image40.png"/><Relationship Id="rId5" Type="http://schemas.openxmlformats.org/officeDocument/2006/relationships/video" Target="https://www.youtube.com/embed/ii-FfE-7C-k?feature=oembed" TargetMode="External"/><Relationship Id="rId10" Type="http://schemas.openxmlformats.org/officeDocument/2006/relationships/hyperlink" Target="https://urldefense.proofpoint.com/v2/url?u=https-3A__youtu.be_h8-2D0g0rlhKM&amp;d=DwMGaQ&amp;c=Ftw_YSVcGmqQBvrGwAZugGylNRkk-uER0-5bY94tjsc&amp;r=p0HzlwJFiIto1-223Ol7IVtnXddT7sN9DHwTUtyJnOE&amp;m=twIGvEcZ4B07_Zt9kkgKcOtAP05CPdcpwpn7Q0eoIA8&amp;s=mdLftB-_MU4f6HmPBqfJGnMZhXb22P7jviAMUOIRnyU&amp;e=" TargetMode="External"/><Relationship Id="rId4" Type="http://schemas.openxmlformats.org/officeDocument/2006/relationships/video" Target="https://www.youtube.com/embed/bbrZ2pvubL0?feature=oembed" TargetMode="External"/><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hyperlink" Target="https://youtu.be/_o-zzES-NRg" TargetMode="External"/><Relationship Id="rId4" Type="http://schemas.openxmlformats.org/officeDocument/2006/relationships/hyperlink" Target="https://nam06.safelinks.protection.outlook.com/?url=https%3A%2F%2Fyoutu.be%2F_o-zzES-NRg&amp;data=04%7C01%7Cleighc%40microsoft.com%7C5b8495a9e22c479c4c5908d9e41b2663%7C72f988bf86f141af91ab2d7cd011db47%7C1%7C0%7C637791627548880229%7CUnknown%7CTWFpbGZsb3d8eyJWIjoiMC4wLjAwMDAiLCJQIjoiV2luMzIiLCJBTiI6Ik1haWwiLCJXVCI6Mn0%3D%7C3000&amp;sdata=%2B%2FWds%2BPwf%2BOAtmajBE4qv8bzJGvV3OpaxenD4gJO6Dg%3D&amp;reserved=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2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8">
            <a:extLst>
              <a:ext uri="{FF2B5EF4-FFF2-40B4-BE49-F238E27FC236}">
                <a16:creationId xmlns:a16="http://schemas.microsoft.com/office/drawing/2014/main" id="{46B225F6-1451-0D4C-8652-626EEDD31A36}"/>
              </a:ext>
            </a:extLst>
          </p:cNvPr>
          <p:cNvSpPr txBox="1">
            <a:spLocks/>
          </p:cNvSpPr>
          <p:nvPr/>
        </p:nvSpPr>
        <p:spPr>
          <a:xfrm>
            <a:off x="293510" y="4936244"/>
            <a:ext cx="7682089" cy="12926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a:lstStyle>
          <a:p>
            <a:r>
              <a:rPr lang="en-US" sz="2400" dirty="0">
                <a:solidFill>
                  <a:schemeClr val="tx1"/>
                </a:solidFill>
                <a:cs typeface="Segoe UI"/>
              </a:rPr>
              <a:t>Imagine Cup Junior</a:t>
            </a:r>
            <a:endParaRPr lang="en-US" dirty="0">
              <a:solidFill>
                <a:schemeClr val="tx1"/>
              </a:solidFill>
            </a:endParaRPr>
          </a:p>
          <a:p>
            <a:r>
              <a:rPr lang="en-US" sz="2400" dirty="0">
                <a:solidFill>
                  <a:srgbClr val="7030A0"/>
                </a:solidFill>
                <a:cs typeface="Segoe UI Semibold"/>
              </a:rPr>
              <a:t>Lesson One – </a:t>
            </a:r>
            <a:r>
              <a:rPr lang="en-US" sz="1800" b="1" dirty="0">
                <a:solidFill>
                  <a:srgbClr val="5C2D91"/>
                </a:solidFill>
                <a:effectLst/>
                <a:latin typeface="Segoe UI" panose="020B0502040204020203" pitchFamily="34" charset="0"/>
                <a:ea typeface="Calibri" panose="020F0502020204030204" pitchFamily="34" charset="0"/>
                <a:cs typeface="Times New Roman" panose="02020603050405020304" pitchFamily="18" charset="0"/>
              </a:rPr>
              <a:t>What problem does your team want to solve? </a:t>
            </a:r>
            <a:endParaRPr lang="en-AU" sz="1800" dirty="0">
              <a:effectLst/>
              <a:latin typeface="Segoe UI" panose="020B0502040204020203" pitchFamily="34" charset="0"/>
              <a:ea typeface="Calibri" panose="020F0502020204030204" pitchFamily="34" charset="0"/>
              <a:cs typeface="Times New Roman" panose="02020603050405020304" pitchFamily="18" charset="0"/>
            </a:endParaRPr>
          </a:p>
          <a:p>
            <a:endParaRPr lang="en-US" dirty="0">
              <a:solidFill>
                <a:schemeClr val="tx1"/>
              </a:solidFill>
            </a:endParaRPr>
          </a:p>
        </p:txBody>
      </p:sp>
    </p:spTree>
    <p:extLst>
      <p:ext uri="{BB962C8B-B14F-4D97-AF65-F5344CB8AC3E}">
        <p14:creationId xmlns:p14="http://schemas.microsoft.com/office/powerpoint/2010/main" val="2684107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319350" y="2087327"/>
            <a:ext cx="6517335"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5400" b="1" dirty="0">
                <a:solidFill>
                  <a:srgbClr val="7030A0"/>
                </a:solidFill>
                <a:ea typeface="+mj-ea"/>
                <a:cs typeface="+mj-cs"/>
              </a:rPr>
              <a:t>Sprint 1 – Your Team</a:t>
            </a:r>
            <a:endParaRPr lang="en-US" sz="5400" b="1" dirty="0">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629053" y="3759882"/>
            <a:ext cx="5466947" cy="2862322"/>
          </a:xfrm>
          <a:prstGeom prst="rect">
            <a:avLst/>
          </a:prstGeom>
        </p:spPr>
        <p:txBody>
          <a:bodyPr wrap="square">
            <a:spAutoFit/>
          </a:bodyPr>
          <a:lstStyle/>
          <a:p>
            <a:r>
              <a:rPr lang="en-AU" sz="1800" dirty="0">
                <a:solidFill>
                  <a:srgbClr val="7030A0"/>
                </a:solidFill>
              </a:rPr>
              <a:t>Goals: </a:t>
            </a:r>
          </a:p>
          <a:p>
            <a:pPr marL="285750" indent="-285750">
              <a:buFontTx/>
              <a:buChar char="-"/>
            </a:pPr>
            <a:endParaRPr lang="en-AU" sz="1800" dirty="0">
              <a:solidFill>
                <a:srgbClr val="7030A0"/>
              </a:solidFill>
            </a:endParaRPr>
          </a:p>
          <a:p>
            <a:pPr marL="285750" indent="-285750">
              <a:buFontTx/>
              <a:buChar char="-"/>
            </a:pPr>
            <a:r>
              <a:rPr lang="en-AU" sz="1800" dirty="0">
                <a:solidFill>
                  <a:srgbClr val="7030A0"/>
                </a:solidFill>
              </a:rPr>
              <a:t>Bring together your team of one to six people (aged 13-18).</a:t>
            </a:r>
          </a:p>
          <a:p>
            <a:pPr marL="285750" indent="-285750">
              <a:buFontTx/>
              <a:buChar char="-"/>
            </a:pPr>
            <a:r>
              <a:rPr lang="en-AU" sz="1800" dirty="0">
                <a:solidFill>
                  <a:srgbClr val="7030A0"/>
                </a:solidFill>
              </a:rPr>
              <a:t>As a team discuss your individual strengths, and determine how you want to work together across the next five lessons. </a:t>
            </a:r>
          </a:p>
          <a:p>
            <a:pPr marL="285750" indent="-285750">
              <a:buFontTx/>
              <a:buChar char="-"/>
            </a:pPr>
            <a:r>
              <a:rPr lang="en-AU" sz="1800" dirty="0">
                <a:solidFill>
                  <a:srgbClr val="7030A0"/>
                </a:solidFill>
              </a:rPr>
              <a:t>If you have time, open up the PowerPoint Submission template and fill out what you can on the first page. </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1" y="-258242"/>
            <a:ext cx="121695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dirty="0">
                <a:solidFill>
                  <a:srgbClr val="7030A0"/>
                </a:solidFill>
                <a:ea typeface="+mj-ea"/>
                <a:cs typeface="+mj-cs"/>
              </a:rPr>
              <a:t>Sprint 1</a:t>
            </a:r>
          </a:p>
          <a:p>
            <a:pPr defTabSz="914400"/>
            <a:r>
              <a:rPr lang="en-US" sz="1400" b="1" dirty="0">
                <a:solidFill>
                  <a:srgbClr val="7030A0"/>
                </a:solidFill>
                <a:ea typeface="+mj-ea"/>
                <a:cs typeface="+mj-cs"/>
              </a:rPr>
              <a:t>Your team</a:t>
            </a:r>
            <a:endParaRPr lang="en-US" sz="1400" b="1" dirty="0">
              <a:solidFill>
                <a:srgbClr val="7030A0"/>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1604904" y="-258242"/>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dirty="0">
                <a:solidFill>
                  <a:schemeClr val="bg1">
                    <a:lumMod val="85000"/>
                  </a:schemeClr>
                </a:solidFill>
                <a:ea typeface="+mj-ea"/>
                <a:cs typeface="+mj-cs"/>
              </a:rPr>
              <a:t>Sprint 2</a:t>
            </a:r>
          </a:p>
          <a:p>
            <a:pPr defTabSz="914400"/>
            <a:r>
              <a:rPr lang="en-US" sz="1400" b="1" dirty="0">
                <a:solidFill>
                  <a:schemeClr val="bg1">
                    <a:lumMod val="85000"/>
                  </a:schemeClr>
                </a:solidFill>
                <a:ea typeface="+mj-ea"/>
                <a:cs typeface="+mj-cs"/>
              </a:rPr>
              <a:t>Choosing a Problem</a:t>
            </a:r>
            <a:endParaRPr lang="en-US" sz="1400" b="1" dirty="0">
              <a:solidFill>
                <a:schemeClr val="bg1">
                  <a:lumMod val="85000"/>
                </a:schemeClr>
              </a:solidFill>
              <a:ea typeface="+mj-ea"/>
              <a:cs typeface="Segoe UI Semibold"/>
            </a:endParaRPr>
          </a:p>
        </p:txBody>
      </p:sp>
      <p:sp>
        <p:nvSpPr>
          <p:cNvPr id="13" name="Rectangle 12">
            <a:extLst>
              <a:ext uri="{FF2B5EF4-FFF2-40B4-BE49-F238E27FC236}">
                <a16:creationId xmlns:a16="http://schemas.microsoft.com/office/drawing/2014/main" id="{80BDC46F-3C37-4056-BF52-D63B0D5C5308}"/>
              </a:ext>
            </a:extLst>
          </p:cNvPr>
          <p:cNvSpPr/>
          <p:nvPr/>
        </p:nvSpPr>
        <p:spPr>
          <a:xfrm>
            <a:off x="6860458" y="4191081"/>
            <a:ext cx="4225780" cy="2117503"/>
          </a:xfrm>
          <a:prstGeom prst="rect">
            <a:avLst/>
          </a:prstGeom>
        </p:spPr>
        <p:txBody>
          <a:bodyPr wrap="square">
            <a:spAutoFit/>
          </a:bodyPr>
          <a:lstStyle/>
          <a:p>
            <a:r>
              <a:rPr lang="en-AU" sz="1800" dirty="0">
                <a:solidFill>
                  <a:srgbClr val="7030A0"/>
                </a:solidFill>
              </a:rPr>
              <a:t>Hints: </a:t>
            </a:r>
          </a:p>
          <a:p>
            <a:pPr marL="285750" indent="-285750">
              <a:buFontTx/>
              <a:buChar char="-"/>
            </a:pPr>
            <a:endParaRPr lang="en-AU" sz="1800" dirty="0">
              <a:solidFill>
                <a:srgbClr val="7030A0"/>
              </a:solidFill>
            </a:endParaRPr>
          </a:p>
          <a:p>
            <a:pPr algn="ctr">
              <a:lnSpc>
                <a:spcPct val="90000"/>
              </a:lnSpc>
              <a:spcAft>
                <a:spcPts val="600"/>
              </a:spcAft>
            </a:pPr>
            <a:r>
              <a:rPr lang="en-US" sz="1200" dirty="0">
                <a:cs typeface="Segoe UI"/>
              </a:rPr>
              <a:t>You are innovating and entering Imagine Cup Junior as a team, so consider how you want to work over these five lessons. For example, you might want to: </a:t>
            </a:r>
          </a:p>
          <a:p>
            <a:pPr indent="-228600" algn="ctr" defTabSz="914400">
              <a:lnSpc>
                <a:spcPct val="90000"/>
              </a:lnSpc>
              <a:spcAft>
                <a:spcPts val="600"/>
              </a:spcAft>
              <a:buFont typeface="Arial" panose="020B0604020202020204" pitchFamily="34" charset="0"/>
              <a:buChar char="•"/>
            </a:pPr>
            <a:r>
              <a:rPr lang="en-US" sz="1200" dirty="0">
                <a:cs typeface="Segoe UI"/>
              </a:rPr>
              <a:t>Listen to each other. </a:t>
            </a:r>
          </a:p>
          <a:p>
            <a:pPr indent="-228600" algn="ctr" defTabSz="914400">
              <a:lnSpc>
                <a:spcPct val="90000"/>
              </a:lnSpc>
              <a:spcAft>
                <a:spcPts val="600"/>
              </a:spcAft>
              <a:buFont typeface="Arial" panose="020B0604020202020204" pitchFamily="34" charset="0"/>
              <a:buChar char="•"/>
            </a:pPr>
            <a:r>
              <a:rPr lang="en-US" sz="1200" dirty="0">
                <a:cs typeface="Segoe UI"/>
              </a:rPr>
              <a:t>Challenge each other, but then agree. </a:t>
            </a:r>
          </a:p>
          <a:p>
            <a:pPr indent="-228600" algn="ctr" defTabSz="914400">
              <a:lnSpc>
                <a:spcPct val="90000"/>
              </a:lnSpc>
              <a:spcAft>
                <a:spcPts val="600"/>
              </a:spcAft>
              <a:buFont typeface="Arial" panose="020B0604020202020204" pitchFamily="34" charset="0"/>
              <a:buChar char="•"/>
            </a:pPr>
            <a:r>
              <a:rPr lang="en-US" sz="1200" dirty="0">
                <a:cs typeface="Segoe UI"/>
              </a:rPr>
              <a:t>Draw on your individual strengths.</a:t>
            </a:r>
          </a:p>
          <a:p>
            <a:pPr algn="ctr" defTabSz="914400">
              <a:lnSpc>
                <a:spcPct val="90000"/>
              </a:lnSpc>
              <a:spcAft>
                <a:spcPts val="600"/>
              </a:spcAft>
            </a:pPr>
            <a:r>
              <a:rPr lang="en-US" sz="1200" dirty="0">
                <a:cs typeface="Segoe UI"/>
              </a:rPr>
              <a:t>What else?</a:t>
            </a: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8386" r="49327" b="28489"/>
          <a:stretch/>
        </p:blipFill>
        <p:spPr>
          <a:xfrm>
            <a:off x="7619587" y="2694480"/>
            <a:ext cx="2306914" cy="1065402"/>
          </a:xfrm>
          <a:prstGeom prst="rect">
            <a:avLst/>
          </a:prstGeom>
          <a:ln w="12700">
            <a:miter lim="400000"/>
          </a:ln>
        </p:spPr>
      </p:pic>
    </p:spTree>
    <p:extLst>
      <p:ext uri="{BB962C8B-B14F-4D97-AF65-F5344CB8AC3E}">
        <p14:creationId xmlns:p14="http://schemas.microsoft.com/office/powerpoint/2010/main" val="585142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72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554332" y="1044498"/>
            <a:ext cx="6945426"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Choosing a Problem </a:t>
            </a:r>
            <a:endParaRPr lang="en-US" sz="4400" b="1" dirty="0">
              <a:solidFill>
                <a:srgbClr val="7030A0"/>
              </a:solidFill>
              <a:ea typeface="+mj-ea"/>
              <a:cs typeface="Segoe UI Semibold"/>
            </a:endParaRPr>
          </a:p>
        </p:txBody>
      </p:sp>
      <p:cxnSp>
        <p:nvCxnSpPr>
          <p:cNvPr id="7"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28C21A-16FB-4881-B416-181B5814532D}"/>
              </a:ext>
            </a:extLst>
          </p:cNvPr>
          <p:cNvSpPr txBox="1"/>
          <p:nvPr/>
        </p:nvSpPr>
        <p:spPr>
          <a:xfrm>
            <a:off x="655321" y="2731106"/>
            <a:ext cx="9319189" cy="26910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2000" b="0" i="0" dirty="0">
                <a:effectLst/>
                <a:latin typeface="Noto Serif"/>
              </a:rPr>
              <a:t>‘If I had only one hour to save the world, I would spend fifty-five minutes defining the problem, and only five minutes finding the solution.’</a:t>
            </a:r>
          </a:p>
          <a:p>
            <a:pPr defTabSz="914400">
              <a:lnSpc>
                <a:spcPct val="90000"/>
              </a:lnSpc>
              <a:spcAft>
                <a:spcPts val="600"/>
              </a:spcAft>
            </a:pPr>
            <a:endParaRPr lang="en-US" sz="2000" dirty="0">
              <a:latin typeface="Noto Serif"/>
              <a:ea typeface="+mn-lt"/>
              <a:cs typeface="+mn-lt"/>
            </a:endParaRPr>
          </a:p>
          <a:p>
            <a:pPr defTabSz="914400">
              <a:lnSpc>
                <a:spcPct val="90000"/>
              </a:lnSpc>
              <a:spcAft>
                <a:spcPts val="600"/>
              </a:spcAft>
            </a:pPr>
            <a:r>
              <a:rPr lang="en-US" sz="2000" dirty="0">
                <a:latin typeface="Noto Serif"/>
                <a:ea typeface="+mn-lt"/>
                <a:cs typeface="+mn-lt"/>
              </a:rPr>
              <a:t>			(Attributed to Albert Einstein)</a:t>
            </a:r>
          </a:p>
          <a:p>
            <a:pPr defTabSz="914400">
              <a:lnSpc>
                <a:spcPct val="90000"/>
              </a:lnSpc>
              <a:spcAft>
                <a:spcPts val="600"/>
              </a:spcAft>
            </a:pPr>
            <a:endParaRPr lang="en-US" sz="1800" dirty="0">
              <a:ea typeface="+mn-lt"/>
              <a:cs typeface="+mn-lt"/>
            </a:endParaRPr>
          </a:p>
        </p:txBody>
      </p:sp>
    </p:spTree>
    <p:extLst>
      <p:ext uri="{BB962C8B-B14F-4D97-AF65-F5344CB8AC3E}">
        <p14:creationId xmlns:p14="http://schemas.microsoft.com/office/powerpoint/2010/main" val="12452783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655321" y="1564614"/>
            <a:ext cx="8908450" cy="1757425"/>
          </a:xfrm>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Your team will soon be identifying a problem that you would like to solve. </a:t>
            </a:r>
            <a:br>
              <a:rPr lang="en-US" sz="4400" b="1" dirty="0">
                <a:solidFill>
                  <a:srgbClr val="7030A0"/>
                </a:solidFill>
                <a:ea typeface="+mj-ea"/>
                <a:cs typeface="+mj-cs"/>
              </a:rPr>
            </a:br>
            <a:br>
              <a:rPr lang="en-US" sz="4400" b="1" dirty="0">
                <a:solidFill>
                  <a:srgbClr val="7030A0"/>
                </a:solidFill>
                <a:ea typeface="+mj-ea"/>
                <a:cs typeface="+mj-cs"/>
              </a:rPr>
            </a:br>
            <a:r>
              <a:rPr lang="en-US" sz="4400" b="1" dirty="0">
                <a:solidFill>
                  <a:srgbClr val="7030A0"/>
                </a:solidFill>
                <a:ea typeface="+mj-ea"/>
                <a:cs typeface="+mj-cs"/>
              </a:rPr>
              <a:t>Let’s start by taking a look at environmental sustainability challenges.  </a:t>
            </a:r>
            <a:endParaRPr lang="en-US" sz="4400" b="1" dirty="0">
              <a:solidFill>
                <a:srgbClr val="7030A0"/>
              </a:solidFill>
              <a:ea typeface="+mj-ea"/>
              <a:cs typeface="Segoe UI Semibold"/>
            </a:endParaRPr>
          </a:p>
        </p:txBody>
      </p:sp>
    </p:spTree>
    <p:extLst>
      <p:ext uri="{BB962C8B-B14F-4D97-AF65-F5344CB8AC3E}">
        <p14:creationId xmlns:p14="http://schemas.microsoft.com/office/powerpoint/2010/main" val="4879580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428C21A-16FB-4881-B416-181B5814532D}"/>
              </a:ext>
            </a:extLst>
          </p:cNvPr>
          <p:cNvSpPr txBox="1"/>
          <p:nvPr/>
        </p:nvSpPr>
        <p:spPr>
          <a:xfrm>
            <a:off x="655321" y="2731106"/>
            <a:ext cx="9319189" cy="269104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endParaRPr lang="en-US" sz="1800" dirty="0">
              <a:ea typeface="+mn-lt"/>
              <a:cs typeface="+mn-lt"/>
            </a:endParaRPr>
          </a:p>
        </p:txBody>
      </p:sp>
      <p:pic>
        <p:nvPicPr>
          <p:cNvPr id="2" name="Picture 4">
            <a:hlinkClick r:id="" action="ppaction://media"/>
            <a:extLst>
              <a:ext uri="{FF2B5EF4-FFF2-40B4-BE49-F238E27FC236}">
                <a16:creationId xmlns:a16="http://schemas.microsoft.com/office/drawing/2014/main" id="{B77FBB4E-AA9E-424A-A2DC-845C701F70D6}"/>
              </a:ext>
            </a:extLst>
          </p:cNvPr>
          <p:cNvPicPr>
            <a:picLocks noRot="1" noChangeAspect="1"/>
          </p:cNvPicPr>
          <p:nvPr>
            <a:videoFile r:link="rId1"/>
          </p:nvPr>
        </p:nvPicPr>
        <p:blipFill>
          <a:blip r:embed="rId4"/>
          <a:stretch>
            <a:fillRect/>
          </a:stretch>
        </p:blipFill>
        <p:spPr>
          <a:xfrm>
            <a:off x="-24983" y="-30448"/>
            <a:ext cx="12216983" cy="6881421"/>
          </a:xfrm>
          <a:prstGeom prst="rect">
            <a:avLst/>
          </a:prstGeom>
        </p:spPr>
      </p:pic>
    </p:spTree>
    <p:extLst>
      <p:ext uri="{BB962C8B-B14F-4D97-AF65-F5344CB8AC3E}">
        <p14:creationId xmlns:p14="http://schemas.microsoft.com/office/powerpoint/2010/main" val="401069280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descr="Heart with pulse">
            <a:extLst>
              <a:ext uri="{FF2B5EF4-FFF2-40B4-BE49-F238E27FC236}">
                <a16:creationId xmlns:a16="http://schemas.microsoft.com/office/drawing/2014/main" id="{4C52EC6C-B5CD-4510-BB26-F9F42B0A64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61793" y="3098670"/>
            <a:ext cx="1738395" cy="1738395"/>
          </a:xfrm>
          <a:prstGeom prst="rect">
            <a:avLst/>
          </a:prstGeom>
        </p:spPr>
      </p:pic>
      <p:pic>
        <p:nvPicPr>
          <p:cNvPr id="5" name="Graphic 4" descr="Arrow circle">
            <a:extLst>
              <a:ext uri="{FF2B5EF4-FFF2-40B4-BE49-F238E27FC236}">
                <a16:creationId xmlns:a16="http://schemas.microsoft.com/office/drawing/2014/main" id="{9F1C0C14-9196-439F-9BF0-9F91B93189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4050" y="3098670"/>
            <a:ext cx="1659078" cy="1659078"/>
          </a:xfrm>
          <a:prstGeom prst="rect">
            <a:avLst/>
          </a:prstGeom>
        </p:spPr>
      </p:pic>
      <p:pic>
        <p:nvPicPr>
          <p:cNvPr id="4" name="Graphic 3" descr="Castle scene">
            <a:extLst>
              <a:ext uri="{FF2B5EF4-FFF2-40B4-BE49-F238E27FC236}">
                <a16:creationId xmlns:a16="http://schemas.microsoft.com/office/drawing/2014/main" id="{654A445A-DDB1-4534-B8C6-4C60B60976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3563" y="3050824"/>
            <a:ext cx="1524247" cy="1524247"/>
          </a:xfrm>
          <a:prstGeom prst="rect">
            <a:avLst/>
          </a:prstGeom>
        </p:spPr>
      </p:pic>
      <p:pic>
        <p:nvPicPr>
          <p:cNvPr id="3" name="Graphic 2" descr="Earth globe Africa and Europe">
            <a:extLst>
              <a:ext uri="{FF2B5EF4-FFF2-40B4-BE49-F238E27FC236}">
                <a16:creationId xmlns:a16="http://schemas.microsoft.com/office/drawing/2014/main" id="{D2CCE9CA-B33C-497A-BD72-0F6E65EBD1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72533" y="3098670"/>
            <a:ext cx="1524248" cy="1524248"/>
          </a:xfrm>
          <a:prstGeom prst="rect">
            <a:avLst/>
          </a:prstGeom>
        </p:spPr>
      </p:pic>
      <p:sp>
        <p:nvSpPr>
          <p:cNvPr id="2" name="Title 1"/>
          <p:cNvSpPr>
            <a:spLocks noGrp="1"/>
          </p:cNvSpPr>
          <p:nvPr>
            <p:ph type="title"/>
          </p:nvPr>
        </p:nvSpPr>
        <p:spPr/>
        <p:txBody>
          <a:bodyPr>
            <a:normAutofit/>
          </a:bodyPr>
          <a:lstStyle/>
          <a:p>
            <a:r>
              <a:rPr lang="en-IN" sz="3000" b="1" dirty="0">
                <a:cs typeface="Segoe UI"/>
              </a:rPr>
              <a:t>AI for Good Categories </a:t>
            </a:r>
            <a:endParaRPr lang="en-IN" sz="3000" b="1" dirty="0"/>
          </a:p>
        </p:txBody>
      </p:sp>
      <p:sp>
        <p:nvSpPr>
          <p:cNvPr id="24" name="Content Placeholder 2">
            <a:extLst>
              <a:ext uri="{FF2B5EF4-FFF2-40B4-BE49-F238E27FC236}">
                <a16:creationId xmlns:a16="http://schemas.microsoft.com/office/drawing/2014/main" id="{DB974AF1-40ED-A740-9C1C-024397DE88E8}"/>
              </a:ext>
            </a:extLst>
          </p:cNvPr>
          <p:cNvSpPr txBox="1">
            <a:spLocks/>
          </p:cNvSpPr>
          <p:nvPr/>
        </p:nvSpPr>
        <p:spPr>
          <a:xfrm>
            <a:off x="438871" y="4581299"/>
            <a:ext cx="1446723" cy="676104"/>
          </a:xfrm>
          <a:prstGeom prst="rect">
            <a:avLst/>
          </a:prstGeom>
        </p:spPr>
        <p:txBody>
          <a:bodyPr vert="horz" lIns="91437" tIns="45718" rIns="91437" bIns="45718" rtlCol="0">
            <a:normAutofit/>
          </a:bodyPr>
          <a:lstStyle>
            <a:lvl1pPr marL="456709" indent="-456709" algn="l" defTabSz="1217889"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89535" indent="-380590" algn="l" defTabSz="1217889"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2362" indent="-304472" algn="l" defTabSz="121788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1306"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0251"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49196"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8140"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7085"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6030"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buNone/>
            </a:pPr>
            <a:r>
              <a:rPr lang="en-IN" sz="1800" b="1"/>
              <a:t>AI for Earth</a:t>
            </a:r>
          </a:p>
        </p:txBody>
      </p:sp>
      <p:sp>
        <p:nvSpPr>
          <p:cNvPr id="25" name="Content Placeholder 2">
            <a:extLst>
              <a:ext uri="{FF2B5EF4-FFF2-40B4-BE49-F238E27FC236}">
                <a16:creationId xmlns:a16="http://schemas.microsoft.com/office/drawing/2014/main" id="{B9A31382-C112-8742-A834-1E57A7B3D4A3}"/>
              </a:ext>
            </a:extLst>
          </p:cNvPr>
          <p:cNvSpPr txBox="1">
            <a:spLocks/>
          </p:cNvSpPr>
          <p:nvPr/>
        </p:nvSpPr>
        <p:spPr>
          <a:xfrm>
            <a:off x="2417059" y="4576042"/>
            <a:ext cx="2386028" cy="950806"/>
          </a:xfrm>
          <a:prstGeom prst="rect">
            <a:avLst/>
          </a:prstGeom>
        </p:spPr>
        <p:txBody>
          <a:bodyPr vert="horz" lIns="91437" tIns="45718" rIns="91437" bIns="45718" rtlCol="0">
            <a:normAutofit/>
          </a:bodyPr>
          <a:lstStyle>
            <a:lvl1pPr marL="456709" indent="-456709" algn="l" defTabSz="1217889"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89535" indent="-380590" algn="l" defTabSz="1217889"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2362" indent="-304472" algn="l" defTabSz="121788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1306"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0251"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49196"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8140"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7085"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6030"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IN" sz="1800" b="1"/>
              <a:t>AI for </a:t>
            </a:r>
            <a:br>
              <a:rPr lang="en-IN" sz="1800" b="1"/>
            </a:br>
            <a:r>
              <a:rPr lang="en-IN" sz="1800" b="1"/>
              <a:t>Cultural Heritage</a:t>
            </a:r>
          </a:p>
        </p:txBody>
      </p:sp>
      <p:sp>
        <p:nvSpPr>
          <p:cNvPr id="26" name="Content Placeholder 2">
            <a:extLst>
              <a:ext uri="{FF2B5EF4-FFF2-40B4-BE49-F238E27FC236}">
                <a16:creationId xmlns:a16="http://schemas.microsoft.com/office/drawing/2014/main" id="{5CE5E5B1-E9F4-DB40-BDD9-E613602F47AD}"/>
              </a:ext>
            </a:extLst>
          </p:cNvPr>
          <p:cNvSpPr txBox="1">
            <a:spLocks/>
          </p:cNvSpPr>
          <p:nvPr/>
        </p:nvSpPr>
        <p:spPr>
          <a:xfrm>
            <a:off x="4837113" y="4576042"/>
            <a:ext cx="2259400" cy="676104"/>
          </a:xfrm>
          <a:prstGeom prst="rect">
            <a:avLst/>
          </a:prstGeom>
        </p:spPr>
        <p:txBody>
          <a:bodyPr vert="horz" lIns="91437" tIns="45718" rIns="91437" bIns="45718" rtlCol="0">
            <a:noAutofit/>
          </a:bodyPr>
          <a:lstStyle>
            <a:lvl1pPr marL="456709" indent="-456709" algn="l" defTabSz="1217889"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89535" indent="-380590" algn="l" defTabSz="1217889"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2362" indent="-304472" algn="l" defTabSz="121788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1306"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0251"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49196"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8140"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7085"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6030"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IN" sz="1800" b="1"/>
              <a:t>AI for </a:t>
            </a:r>
            <a:br>
              <a:rPr lang="en-IN" sz="1800" b="1"/>
            </a:br>
            <a:r>
              <a:rPr lang="en-IN" sz="1800" b="1"/>
              <a:t>Accessibility</a:t>
            </a:r>
          </a:p>
        </p:txBody>
      </p:sp>
      <p:sp>
        <p:nvSpPr>
          <p:cNvPr id="27" name="Content Placeholder 2">
            <a:extLst>
              <a:ext uri="{FF2B5EF4-FFF2-40B4-BE49-F238E27FC236}">
                <a16:creationId xmlns:a16="http://schemas.microsoft.com/office/drawing/2014/main" id="{22873AE4-8237-484E-9A02-B73A3DD807C9}"/>
              </a:ext>
            </a:extLst>
          </p:cNvPr>
          <p:cNvSpPr txBox="1">
            <a:spLocks/>
          </p:cNvSpPr>
          <p:nvPr/>
        </p:nvSpPr>
        <p:spPr>
          <a:xfrm>
            <a:off x="7130539" y="4576042"/>
            <a:ext cx="2484623" cy="676104"/>
          </a:xfrm>
          <a:prstGeom prst="rect">
            <a:avLst/>
          </a:prstGeom>
        </p:spPr>
        <p:txBody>
          <a:bodyPr vert="horz" lIns="91437" tIns="45718" rIns="91437" bIns="45718" rtlCol="0">
            <a:normAutofit/>
          </a:bodyPr>
          <a:lstStyle>
            <a:lvl1pPr marL="456709" indent="-456709" algn="l" defTabSz="1217889"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89535" indent="-380590" algn="l" defTabSz="1217889"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2362" indent="-304472" algn="l" defTabSz="121788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1306"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0251"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49196"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58140"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67085"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76030" indent="-304472" algn="l" defTabSz="1217889"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a:lstStyle>
          <a:p>
            <a:pPr marL="0" indent="0" algn="ctr">
              <a:buNone/>
            </a:pPr>
            <a:r>
              <a:rPr lang="en-IN" sz="1800" b="1"/>
              <a:t>AI for </a:t>
            </a:r>
            <a:br>
              <a:rPr lang="en-IN" sz="1800" b="1"/>
            </a:br>
            <a:r>
              <a:rPr lang="en-IN" sz="1800" b="1"/>
              <a:t>Humanitarian Action</a:t>
            </a:r>
          </a:p>
        </p:txBody>
      </p:sp>
      <p:cxnSp>
        <p:nvCxnSpPr>
          <p:cNvPr id="21" name="Straight Connector 20">
            <a:extLst>
              <a:ext uri="{FF2B5EF4-FFF2-40B4-BE49-F238E27FC236}">
                <a16:creationId xmlns:a16="http://schemas.microsoft.com/office/drawing/2014/main" id="{F45E2C91-2DFB-0E4F-B041-5268A0000328}"/>
              </a:ext>
            </a:extLst>
          </p:cNvPr>
          <p:cNvCxnSpPr>
            <a:cxnSpLocks/>
          </p:cNvCxnSpPr>
          <p:nvPr/>
        </p:nvCxnSpPr>
        <p:spPr>
          <a:xfrm>
            <a:off x="2351925" y="3558476"/>
            <a:ext cx="0" cy="164592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E7BCD59-A201-E84F-9990-6C2FAC9B4494}"/>
              </a:ext>
            </a:extLst>
          </p:cNvPr>
          <p:cNvCxnSpPr>
            <a:cxnSpLocks/>
          </p:cNvCxnSpPr>
          <p:nvPr/>
        </p:nvCxnSpPr>
        <p:spPr>
          <a:xfrm>
            <a:off x="7105416" y="3558476"/>
            <a:ext cx="0" cy="164592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0747D69-6EC3-BC48-AC5D-45532F0215F8}"/>
              </a:ext>
            </a:extLst>
          </p:cNvPr>
          <p:cNvCxnSpPr>
            <a:cxnSpLocks/>
          </p:cNvCxnSpPr>
          <p:nvPr/>
        </p:nvCxnSpPr>
        <p:spPr>
          <a:xfrm>
            <a:off x="9624068" y="3558476"/>
            <a:ext cx="0" cy="164592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16FCB9E-47F7-6943-BF76-FC20CFA0FDEF}"/>
              </a:ext>
            </a:extLst>
          </p:cNvPr>
          <p:cNvSpPr/>
          <p:nvPr/>
        </p:nvSpPr>
        <p:spPr>
          <a:xfrm>
            <a:off x="9936926" y="4575071"/>
            <a:ext cx="1807281" cy="484641"/>
          </a:xfrm>
          <a:prstGeom prst="rect">
            <a:avLst/>
          </a:prstGeom>
        </p:spPr>
        <p:txBody>
          <a:bodyPr vert="horz" lIns="91437" tIns="45718" rIns="91437" bIns="45718" rtlCol="0">
            <a:normAutofit/>
          </a:bodyPr>
          <a:lstStyle/>
          <a:p>
            <a:pPr algn="ctr" defTabSz="1217889">
              <a:spcBef>
                <a:spcPct val="20000"/>
              </a:spcBef>
            </a:pPr>
            <a:r>
              <a:rPr lang="en-IN" sz="1800" b="1"/>
              <a:t>AI for Health</a:t>
            </a:r>
            <a:endParaRPr lang="en-US" sz="1800" b="1"/>
          </a:p>
        </p:txBody>
      </p:sp>
      <p:cxnSp>
        <p:nvCxnSpPr>
          <p:cNvPr id="38" name="Straight Connector 37">
            <a:extLst>
              <a:ext uri="{FF2B5EF4-FFF2-40B4-BE49-F238E27FC236}">
                <a16:creationId xmlns:a16="http://schemas.microsoft.com/office/drawing/2014/main" id="{360CA7AB-4680-C84B-8D8B-012E5B2905E1}"/>
              </a:ext>
            </a:extLst>
          </p:cNvPr>
          <p:cNvCxnSpPr>
            <a:cxnSpLocks/>
          </p:cNvCxnSpPr>
          <p:nvPr/>
        </p:nvCxnSpPr>
        <p:spPr>
          <a:xfrm>
            <a:off x="4794184" y="3558476"/>
            <a:ext cx="0" cy="1645920"/>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E1AEA509-074F-4F53-BF02-280671B679B1}"/>
              </a:ext>
            </a:extLst>
          </p:cNvPr>
          <p:cNvGrpSpPr/>
          <p:nvPr/>
        </p:nvGrpSpPr>
        <p:grpSpPr>
          <a:xfrm>
            <a:off x="7694304" y="3350661"/>
            <a:ext cx="1313029" cy="1162837"/>
            <a:chOff x="9404384" y="3439016"/>
            <a:chExt cx="1331957" cy="1179600"/>
          </a:xfrm>
          <a:solidFill>
            <a:srgbClr val="8661C5"/>
          </a:solidFill>
        </p:grpSpPr>
        <p:sp>
          <p:nvSpPr>
            <p:cNvPr id="48" name="Freeform: Shape 47">
              <a:extLst>
                <a:ext uri="{FF2B5EF4-FFF2-40B4-BE49-F238E27FC236}">
                  <a16:creationId xmlns:a16="http://schemas.microsoft.com/office/drawing/2014/main" id="{0F576343-31F3-41E3-A639-02E433B8B617}"/>
                </a:ext>
              </a:extLst>
            </p:cNvPr>
            <p:cNvSpPr/>
            <p:nvPr/>
          </p:nvSpPr>
          <p:spPr bwMode="auto">
            <a:xfrm>
              <a:off x="9404384" y="3450760"/>
              <a:ext cx="523499" cy="1167856"/>
            </a:xfrm>
            <a:custGeom>
              <a:avLst/>
              <a:gdLst>
                <a:gd name="connsiteX0" fmla="*/ 268638 w 523499"/>
                <a:gd name="connsiteY0" fmla="*/ 1102102 h 1102102"/>
                <a:gd name="connsiteX1" fmla="*/ 272082 w 523499"/>
                <a:gd name="connsiteY1" fmla="*/ 928176 h 1102102"/>
                <a:gd name="connsiteX2" fmla="*/ 0 w 523499"/>
                <a:gd name="connsiteY2" fmla="*/ 556217 h 1102102"/>
                <a:gd name="connsiteX3" fmla="*/ 3444 w 523499"/>
                <a:gd name="connsiteY3" fmla="*/ 0 h 1102102"/>
                <a:gd name="connsiteX4" fmla="*/ 148095 w 523499"/>
                <a:gd name="connsiteY4" fmla="*/ 0 h 1102102"/>
                <a:gd name="connsiteX5" fmla="*/ 148095 w 523499"/>
                <a:gd name="connsiteY5" fmla="*/ 320299 h 1102102"/>
                <a:gd name="connsiteX6" fmla="*/ 72326 w 523499"/>
                <a:gd name="connsiteY6" fmla="*/ 458061 h 1102102"/>
                <a:gd name="connsiteX7" fmla="*/ 235919 w 523499"/>
                <a:gd name="connsiteY7" fmla="*/ 640597 h 1102102"/>
                <a:gd name="connsiteX8" fmla="*/ 261750 w 523499"/>
                <a:gd name="connsiteY8" fmla="*/ 607878 h 1102102"/>
                <a:gd name="connsiteX9" fmla="*/ 105044 w 523499"/>
                <a:gd name="connsiteY9" fmla="*/ 447729 h 1102102"/>
                <a:gd name="connsiteX10" fmla="*/ 199756 w 523499"/>
                <a:gd name="connsiteY10" fmla="*/ 359905 h 1102102"/>
                <a:gd name="connsiteX11" fmla="*/ 523499 w 523499"/>
                <a:gd name="connsiteY11" fmla="*/ 680204 h 1102102"/>
                <a:gd name="connsiteX12" fmla="*/ 521777 w 523499"/>
                <a:gd name="connsiteY12" fmla="*/ 1102102 h 1102102"/>
                <a:gd name="connsiteX13" fmla="*/ 268638 w 523499"/>
                <a:gd name="connsiteY13" fmla="*/ 1102102 h 1102102"/>
                <a:gd name="connsiteX0" fmla="*/ 268638 w 523499"/>
                <a:gd name="connsiteY0" fmla="*/ 1157843 h 1157843"/>
                <a:gd name="connsiteX1" fmla="*/ 272082 w 523499"/>
                <a:gd name="connsiteY1" fmla="*/ 983917 h 1157843"/>
                <a:gd name="connsiteX2" fmla="*/ 0 w 523499"/>
                <a:gd name="connsiteY2" fmla="*/ 611958 h 1157843"/>
                <a:gd name="connsiteX3" fmla="*/ 3444 w 523499"/>
                <a:gd name="connsiteY3" fmla="*/ 55741 h 1157843"/>
                <a:gd name="connsiteX4" fmla="*/ 148095 w 523499"/>
                <a:gd name="connsiteY4" fmla="*/ 55741 h 1157843"/>
                <a:gd name="connsiteX5" fmla="*/ 148095 w 523499"/>
                <a:gd name="connsiteY5" fmla="*/ 376040 h 1157843"/>
                <a:gd name="connsiteX6" fmla="*/ 72326 w 523499"/>
                <a:gd name="connsiteY6" fmla="*/ 513802 h 1157843"/>
                <a:gd name="connsiteX7" fmla="*/ 235919 w 523499"/>
                <a:gd name="connsiteY7" fmla="*/ 696338 h 1157843"/>
                <a:gd name="connsiteX8" fmla="*/ 261750 w 523499"/>
                <a:gd name="connsiteY8" fmla="*/ 663619 h 1157843"/>
                <a:gd name="connsiteX9" fmla="*/ 105044 w 523499"/>
                <a:gd name="connsiteY9" fmla="*/ 503470 h 1157843"/>
                <a:gd name="connsiteX10" fmla="*/ 199756 w 523499"/>
                <a:gd name="connsiteY10" fmla="*/ 415646 h 1157843"/>
                <a:gd name="connsiteX11" fmla="*/ 523499 w 523499"/>
                <a:gd name="connsiteY11" fmla="*/ 735945 h 1157843"/>
                <a:gd name="connsiteX12" fmla="*/ 521777 w 523499"/>
                <a:gd name="connsiteY12" fmla="*/ 1157843 h 1157843"/>
                <a:gd name="connsiteX13" fmla="*/ 268638 w 523499"/>
                <a:gd name="connsiteY13" fmla="*/ 1157843 h 1157843"/>
                <a:gd name="connsiteX0" fmla="*/ 268638 w 523499"/>
                <a:gd name="connsiteY0" fmla="*/ 1157843 h 1157843"/>
                <a:gd name="connsiteX1" fmla="*/ 272082 w 523499"/>
                <a:gd name="connsiteY1" fmla="*/ 983917 h 1157843"/>
                <a:gd name="connsiteX2" fmla="*/ 0 w 523499"/>
                <a:gd name="connsiteY2" fmla="*/ 611958 h 1157843"/>
                <a:gd name="connsiteX3" fmla="*/ 3444 w 523499"/>
                <a:gd name="connsiteY3" fmla="*/ 55741 h 1157843"/>
                <a:gd name="connsiteX4" fmla="*/ 148095 w 523499"/>
                <a:gd name="connsiteY4" fmla="*/ 55741 h 1157843"/>
                <a:gd name="connsiteX5" fmla="*/ 148095 w 523499"/>
                <a:gd name="connsiteY5" fmla="*/ 376040 h 1157843"/>
                <a:gd name="connsiteX6" fmla="*/ 72326 w 523499"/>
                <a:gd name="connsiteY6" fmla="*/ 513802 h 1157843"/>
                <a:gd name="connsiteX7" fmla="*/ 235919 w 523499"/>
                <a:gd name="connsiteY7" fmla="*/ 696338 h 1157843"/>
                <a:gd name="connsiteX8" fmla="*/ 261750 w 523499"/>
                <a:gd name="connsiteY8" fmla="*/ 663619 h 1157843"/>
                <a:gd name="connsiteX9" fmla="*/ 105044 w 523499"/>
                <a:gd name="connsiteY9" fmla="*/ 503470 h 1157843"/>
                <a:gd name="connsiteX10" fmla="*/ 199756 w 523499"/>
                <a:gd name="connsiteY10" fmla="*/ 415646 h 1157843"/>
                <a:gd name="connsiteX11" fmla="*/ 523499 w 523499"/>
                <a:gd name="connsiteY11" fmla="*/ 735945 h 1157843"/>
                <a:gd name="connsiteX12" fmla="*/ 521777 w 523499"/>
                <a:gd name="connsiteY12" fmla="*/ 1157843 h 1157843"/>
                <a:gd name="connsiteX13" fmla="*/ 268638 w 523499"/>
                <a:gd name="connsiteY13" fmla="*/ 1157843 h 1157843"/>
                <a:gd name="connsiteX0" fmla="*/ 268638 w 523499"/>
                <a:gd name="connsiteY0" fmla="*/ 1157128 h 1157128"/>
                <a:gd name="connsiteX1" fmla="*/ 272082 w 523499"/>
                <a:gd name="connsiteY1" fmla="*/ 983202 h 1157128"/>
                <a:gd name="connsiteX2" fmla="*/ 0 w 523499"/>
                <a:gd name="connsiteY2" fmla="*/ 611243 h 1157128"/>
                <a:gd name="connsiteX3" fmla="*/ 3444 w 523499"/>
                <a:gd name="connsiteY3" fmla="*/ 55026 h 1157128"/>
                <a:gd name="connsiteX4" fmla="*/ 148095 w 523499"/>
                <a:gd name="connsiteY4" fmla="*/ 55026 h 1157128"/>
                <a:gd name="connsiteX5" fmla="*/ 148095 w 523499"/>
                <a:gd name="connsiteY5" fmla="*/ 375325 h 1157128"/>
                <a:gd name="connsiteX6" fmla="*/ 72326 w 523499"/>
                <a:gd name="connsiteY6" fmla="*/ 513087 h 1157128"/>
                <a:gd name="connsiteX7" fmla="*/ 235919 w 523499"/>
                <a:gd name="connsiteY7" fmla="*/ 695623 h 1157128"/>
                <a:gd name="connsiteX8" fmla="*/ 261750 w 523499"/>
                <a:gd name="connsiteY8" fmla="*/ 662904 h 1157128"/>
                <a:gd name="connsiteX9" fmla="*/ 105044 w 523499"/>
                <a:gd name="connsiteY9" fmla="*/ 502755 h 1157128"/>
                <a:gd name="connsiteX10" fmla="*/ 199756 w 523499"/>
                <a:gd name="connsiteY10" fmla="*/ 414931 h 1157128"/>
                <a:gd name="connsiteX11" fmla="*/ 523499 w 523499"/>
                <a:gd name="connsiteY11" fmla="*/ 735230 h 1157128"/>
                <a:gd name="connsiteX12" fmla="*/ 521777 w 523499"/>
                <a:gd name="connsiteY12" fmla="*/ 1157128 h 1157128"/>
                <a:gd name="connsiteX13" fmla="*/ 268638 w 523499"/>
                <a:gd name="connsiteY13" fmla="*/ 1157128 h 1157128"/>
                <a:gd name="connsiteX0" fmla="*/ 268638 w 523499"/>
                <a:gd name="connsiteY0" fmla="*/ 1157128 h 1157128"/>
                <a:gd name="connsiteX1" fmla="*/ 272082 w 523499"/>
                <a:gd name="connsiteY1" fmla="*/ 983202 h 1157128"/>
                <a:gd name="connsiteX2" fmla="*/ 0 w 523499"/>
                <a:gd name="connsiteY2" fmla="*/ 611243 h 1157128"/>
                <a:gd name="connsiteX3" fmla="*/ 3444 w 523499"/>
                <a:gd name="connsiteY3" fmla="*/ 55026 h 1157128"/>
                <a:gd name="connsiteX4" fmla="*/ 148095 w 523499"/>
                <a:gd name="connsiteY4" fmla="*/ 55026 h 1157128"/>
                <a:gd name="connsiteX5" fmla="*/ 148095 w 523499"/>
                <a:gd name="connsiteY5" fmla="*/ 375325 h 1157128"/>
                <a:gd name="connsiteX6" fmla="*/ 72326 w 523499"/>
                <a:gd name="connsiteY6" fmla="*/ 513087 h 1157128"/>
                <a:gd name="connsiteX7" fmla="*/ 235919 w 523499"/>
                <a:gd name="connsiteY7" fmla="*/ 695623 h 1157128"/>
                <a:gd name="connsiteX8" fmla="*/ 261750 w 523499"/>
                <a:gd name="connsiteY8" fmla="*/ 662904 h 1157128"/>
                <a:gd name="connsiteX9" fmla="*/ 105044 w 523499"/>
                <a:gd name="connsiteY9" fmla="*/ 502755 h 1157128"/>
                <a:gd name="connsiteX10" fmla="*/ 199756 w 523499"/>
                <a:gd name="connsiteY10" fmla="*/ 414931 h 1157128"/>
                <a:gd name="connsiteX11" fmla="*/ 523499 w 523499"/>
                <a:gd name="connsiteY11" fmla="*/ 735230 h 1157128"/>
                <a:gd name="connsiteX12" fmla="*/ 521777 w 523499"/>
                <a:gd name="connsiteY12" fmla="*/ 1157128 h 1157128"/>
                <a:gd name="connsiteX13" fmla="*/ 268638 w 523499"/>
                <a:gd name="connsiteY13" fmla="*/ 1157128 h 1157128"/>
                <a:gd name="connsiteX0" fmla="*/ 268638 w 523499"/>
                <a:gd name="connsiteY0" fmla="*/ 1156634 h 1156634"/>
                <a:gd name="connsiteX1" fmla="*/ 272082 w 523499"/>
                <a:gd name="connsiteY1" fmla="*/ 982708 h 1156634"/>
                <a:gd name="connsiteX2" fmla="*/ 0 w 523499"/>
                <a:gd name="connsiteY2" fmla="*/ 610749 h 1156634"/>
                <a:gd name="connsiteX3" fmla="*/ 3444 w 523499"/>
                <a:gd name="connsiteY3" fmla="*/ 54532 h 1156634"/>
                <a:gd name="connsiteX4" fmla="*/ 148095 w 523499"/>
                <a:gd name="connsiteY4" fmla="*/ 54532 h 1156634"/>
                <a:gd name="connsiteX5" fmla="*/ 148095 w 523499"/>
                <a:gd name="connsiteY5" fmla="*/ 374831 h 1156634"/>
                <a:gd name="connsiteX6" fmla="*/ 72326 w 523499"/>
                <a:gd name="connsiteY6" fmla="*/ 512593 h 1156634"/>
                <a:gd name="connsiteX7" fmla="*/ 235919 w 523499"/>
                <a:gd name="connsiteY7" fmla="*/ 695129 h 1156634"/>
                <a:gd name="connsiteX8" fmla="*/ 261750 w 523499"/>
                <a:gd name="connsiteY8" fmla="*/ 662410 h 1156634"/>
                <a:gd name="connsiteX9" fmla="*/ 105044 w 523499"/>
                <a:gd name="connsiteY9" fmla="*/ 502261 h 1156634"/>
                <a:gd name="connsiteX10" fmla="*/ 199756 w 523499"/>
                <a:gd name="connsiteY10" fmla="*/ 414437 h 1156634"/>
                <a:gd name="connsiteX11" fmla="*/ 523499 w 523499"/>
                <a:gd name="connsiteY11" fmla="*/ 734736 h 1156634"/>
                <a:gd name="connsiteX12" fmla="*/ 521777 w 523499"/>
                <a:gd name="connsiteY12" fmla="*/ 1156634 h 1156634"/>
                <a:gd name="connsiteX13" fmla="*/ 268638 w 523499"/>
                <a:gd name="connsiteY13" fmla="*/ 1156634 h 1156634"/>
                <a:gd name="connsiteX0" fmla="*/ 268638 w 523499"/>
                <a:gd name="connsiteY0" fmla="*/ 1166105 h 1166105"/>
                <a:gd name="connsiteX1" fmla="*/ 272082 w 523499"/>
                <a:gd name="connsiteY1" fmla="*/ 992179 h 1166105"/>
                <a:gd name="connsiteX2" fmla="*/ 0 w 523499"/>
                <a:gd name="connsiteY2" fmla="*/ 620220 h 1166105"/>
                <a:gd name="connsiteX3" fmla="*/ 3444 w 523499"/>
                <a:gd name="connsiteY3" fmla="*/ 64003 h 1166105"/>
                <a:gd name="connsiteX4" fmla="*/ 148095 w 523499"/>
                <a:gd name="connsiteY4" fmla="*/ 64003 h 1166105"/>
                <a:gd name="connsiteX5" fmla="*/ 148095 w 523499"/>
                <a:gd name="connsiteY5" fmla="*/ 384302 h 1166105"/>
                <a:gd name="connsiteX6" fmla="*/ 72326 w 523499"/>
                <a:gd name="connsiteY6" fmla="*/ 522064 h 1166105"/>
                <a:gd name="connsiteX7" fmla="*/ 235919 w 523499"/>
                <a:gd name="connsiteY7" fmla="*/ 704600 h 1166105"/>
                <a:gd name="connsiteX8" fmla="*/ 261750 w 523499"/>
                <a:gd name="connsiteY8" fmla="*/ 671881 h 1166105"/>
                <a:gd name="connsiteX9" fmla="*/ 105044 w 523499"/>
                <a:gd name="connsiteY9" fmla="*/ 511732 h 1166105"/>
                <a:gd name="connsiteX10" fmla="*/ 199756 w 523499"/>
                <a:gd name="connsiteY10" fmla="*/ 423908 h 1166105"/>
                <a:gd name="connsiteX11" fmla="*/ 523499 w 523499"/>
                <a:gd name="connsiteY11" fmla="*/ 744207 h 1166105"/>
                <a:gd name="connsiteX12" fmla="*/ 521777 w 523499"/>
                <a:gd name="connsiteY12" fmla="*/ 1166105 h 1166105"/>
                <a:gd name="connsiteX13" fmla="*/ 268638 w 523499"/>
                <a:gd name="connsiteY13" fmla="*/ 1166105 h 1166105"/>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41872 w 523499"/>
                <a:gd name="connsiteY7" fmla="*/ 699207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499" h="1167856">
                  <a:moveTo>
                    <a:pt x="268638" y="1167856"/>
                  </a:moveTo>
                  <a:lnTo>
                    <a:pt x="272082" y="993930"/>
                  </a:lnTo>
                  <a:lnTo>
                    <a:pt x="0" y="621971"/>
                  </a:lnTo>
                  <a:lnTo>
                    <a:pt x="3444" y="65754"/>
                  </a:lnTo>
                  <a:cubicBezTo>
                    <a:pt x="5504" y="-24036"/>
                    <a:pt x="146373" y="-19776"/>
                    <a:pt x="148095" y="65754"/>
                  </a:cubicBezTo>
                  <a:lnTo>
                    <a:pt x="148095" y="386053"/>
                  </a:lnTo>
                  <a:cubicBezTo>
                    <a:pt x="74745" y="406437"/>
                    <a:pt x="57689" y="470432"/>
                    <a:pt x="72326" y="523815"/>
                  </a:cubicBezTo>
                  <a:lnTo>
                    <a:pt x="241872" y="699207"/>
                  </a:lnTo>
                  <a:lnTo>
                    <a:pt x="261750" y="673632"/>
                  </a:lnTo>
                  <a:lnTo>
                    <a:pt x="105044" y="513483"/>
                  </a:lnTo>
                  <a:cubicBezTo>
                    <a:pt x="74472" y="480488"/>
                    <a:pt x="144301" y="377388"/>
                    <a:pt x="199756" y="425659"/>
                  </a:cubicBezTo>
                  <a:lnTo>
                    <a:pt x="523499" y="745958"/>
                  </a:lnTo>
                  <a:lnTo>
                    <a:pt x="521777" y="1167856"/>
                  </a:lnTo>
                  <a:lnTo>
                    <a:pt x="268638" y="1167856"/>
                  </a:ln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ln>
                  <a:solidFill>
                    <a:schemeClr val="tx1"/>
                  </a:solidFill>
                </a:ln>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E0D121E4-FC09-4FCA-B47F-3E9DA91F4FDB}"/>
                </a:ext>
              </a:extLst>
            </p:cNvPr>
            <p:cNvSpPr/>
            <p:nvPr/>
          </p:nvSpPr>
          <p:spPr bwMode="auto">
            <a:xfrm flipH="1">
              <a:off x="10212842" y="3450760"/>
              <a:ext cx="523499" cy="1167856"/>
            </a:xfrm>
            <a:custGeom>
              <a:avLst/>
              <a:gdLst>
                <a:gd name="connsiteX0" fmla="*/ 268638 w 523499"/>
                <a:gd name="connsiteY0" fmla="*/ 1102102 h 1102102"/>
                <a:gd name="connsiteX1" fmla="*/ 272082 w 523499"/>
                <a:gd name="connsiteY1" fmla="*/ 928176 h 1102102"/>
                <a:gd name="connsiteX2" fmla="*/ 0 w 523499"/>
                <a:gd name="connsiteY2" fmla="*/ 556217 h 1102102"/>
                <a:gd name="connsiteX3" fmla="*/ 3444 w 523499"/>
                <a:gd name="connsiteY3" fmla="*/ 0 h 1102102"/>
                <a:gd name="connsiteX4" fmla="*/ 148095 w 523499"/>
                <a:gd name="connsiteY4" fmla="*/ 0 h 1102102"/>
                <a:gd name="connsiteX5" fmla="*/ 148095 w 523499"/>
                <a:gd name="connsiteY5" fmla="*/ 320299 h 1102102"/>
                <a:gd name="connsiteX6" fmla="*/ 72326 w 523499"/>
                <a:gd name="connsiteY6" fmla="*/ 458061 h 1102102"/>
                <a:gd name="connsiteX7" fmla="*/ 235919 w 523499"/>
                <a:gd name="connsiteY7" fmla="*/ 640597 h 1102102"/>
                <a:gd name="connsiteX8" fmla="*/ 261750 w 523499"/>
                <a:gd name="connsiteY8" fmla="*/ 607878 h 1102102"/>
                <a:gd name="connsiteX9" fmla="*/ 105044 w 523499"/>
                <a:gd name="connsiteY9" fmla="*/ 447729 h 1102102"/>
                <a:gd name="connsiteX10" fmla="*/ 199756 w 523499"/>
                <a:gd name="connsiteY10" fmla="*/ 359905 h 1102102"/>
                <a:gd name="connsiteX11" fmla="*/ 523499 w 523499"/>
                <a:gd name="connsiteY11" fmla="*/ 680204 h 1102102"/>
                <a:gd name="connsiteX12" fmla="*/ 521777 w 523499"/>
                <a:gd name="connsiteY12" fmla="*/ 1102102 h 1102102"/>
                <a:gd name="connsiteX13" fmla="*/ 268638 w 523499"/>
                <a:gd name="connsiteY13" fmla="*/ 1102102 h 1102102"/>
                <a:gd name="connsiteX0" fmla="*/ 268638 w 523499"/>
                <a:gd name="connsiteY0" fmla="*/ 1157843 h 1157843"/>
                <a:gd name="connsiteX1" fmla="*/ 272082 w 523499"/>
                <a:gd name="connsiteY1" fmla="*/ 983917 h 1157843"/>
                <a:gd name="connsiteX2" fmla="*/ 0 w 523499"/>
                <a:gd name="connsiteY2" fmla="*/ 611958 h 1157843"/>
                <a:gd name="connsiteX3" fmla="*/ 3444 w 523499"/>
                <a:gd name="connsiteY3" fmla="*/ 55741 h 1157843"/>
                <a:gd name="connsiteX4" fmla="*/ 148095 w 523499"/>
                <a:gd name="connsiteY4" fmla="*/ 55741 h 1157843"/>
                <a:gd name="connsiteX5" fmla="*/ 148095 w 523499"/>
                <a:gd name="connsiteY5" fmla="*/ 376040 h 1157843"/>
                <a:gd name="connsiteX6" fmla="*/ 72326 w 523499"/>
                <a:gd name="connsiteY6" fmla="*/ 513802 h 1157843"/>
                <a:gd name="connsiteX7" fmla="*/ 235919 w 523499"/>
                <a:gd name="connsiteY7" fmla="*/ 696338 h 1157843"/>
                <a:gd name="connsiteX8" fmla="*/ 261750 w 523499"/>
                <a:gd name="connsiteY8" fmla="*/ 663619 h 1157843"/>
                <a:gd name="connsiteX9" fmla="*/ 105044 w 523499"/>
                <a:gd name="connsiteY9" fmla="*/ 503470 h 1157843"/>
                <a:gd name="connsiteX10" fmla="*/ 199756 w 523499"/>
                <a:gd name="connsiteY10" fmla="*/ 415646 h 1157843"/>
                <a:gd name="connsiteX11" fmla="*/ 523499 w 523499"/>
                <a:gd name="connsiteY11" fmla="*/ 735945 h 1157843"/>
                <a:gd name="connsiteX12" fmla="*/ 521777 w 523499"/>
                <a:gd name="connsiteY12" fmla="*/ 1157843 h 1157843"/>
                <a:gd name="connsiteX13" fmla="*/ 268638 w 523499"/>
                <a:gd name="connsiteY13" fmla="*/ 1157843 h 1157843"/>
                <a:gd name="connsiteX0" fmla="*/ 268638 w 523499"/>
                <a:gd name="connsiteY0" fmla="*/ 1157843 h 1157843"/>
                <a:gd name="connsiteX1" fmla="*/ 272082 w 523499"/>
                <a:gd name="connsiteY1" fmla="*/ 983917 h 1157843"/>
                <a:gd name="connsiteX2" fmla="*/ 0 w 523499"/>
                <a:gd name="connsiteY2" fmla="*/ 611958 h 1157843"/>
                <a:gd name="connsiteX3" fmla="*/ 3444 w 523499"/>
                <a:gd name="connsiteY3" fmla="*/ 55741 h 1157843"/>
                <a:gd name="connsiteX4" fmla="*/ 148095 w 523499"/>
                <a:gd name="connsiteY4" fmla="*/ 55741 h 1157843"/>
                <a:gd name="connsiteX5" fmla="*/ 148095 w 523499"/>
                <a:gd name="connsiteY5" fmla="*/ 376040 h 1157843"/>
                <a:gd name="connsiteX6" fmla="*/ 72326 w 523499"/>
                <a:gd name="connsiteY6" fmla="*/ 513802 h 1157843"/>
                <a:gd name="connsiteX7" fmla="*/ 235919 w 523499"/>
                <a:gd name="connsiteY7" fmla="*/ 696338 h 1157843"/>
                <a:gd name="connsiteX8" fmla="*/ 261750 w 523499"/>
                <a:gd name="connsiteY8" fmla="*/ 663619 h 1157843"/>
                <a:gd name="connsiteX9" fmla="*/ 105044 w 523499"/>
                <a:gd name="connsiteY9" fmla="*/ 503470 h 1157843"/>
                <a:gd name="connsiteX10" fmla="*/ 199756 w 523499"/>
                <a:gd name="connsiteY10" fmla="*/ 415646 h 1157843"/>
                <a:gd name="connsiteX11" fmla="*/ 523499 w 523499"/>
                <a:gd name="connsiteY11" fmla="*/ 735945 h 1157843"/>
                <a:gd name="connsiteX12" fmla="*/ 521777 w 523499"/>
                <a:gd name="connsiteY12" fmla="*/ 1157843 h 1157843"/>
                <a:gd name="connsiteX13" fmla="*/ 268638 w 523499"/>
                <a:gd name="connsiteY13" fmla="*/ 1157843 h 1157843"/>
                <a:gd name="connsiteX0" fmla="*/ 268638 w 523499"/>
                <a:gd name="connsiteY0" fmla="*/ 1157128 h 1157128"/>
                <a:gd name="connsiteX1" fmla="*/ 272082 w 523499"/>
                <a:gd name="connsiteY1" fmla="*/ 983202 h 1157128"/>
                <a:gd name="connsiteX2" fmla="*/ 0 w 523499"/>
                <a:gd name="connsiteY2" fmla="*/ 611243 h 1157128"/>
                <a:gd name="connsiteX3" fmla="*/ 3444 w 523499"/>
                <a:gd name="connsiteY3" fmla="*/ 55026 h 1157128"/>
                <a:gd name="connsiteX4" fmla="*/ 148095 w 523499"/>
                <a:gd name="connsiteY4" fmla="*/ 55026 h 1157128"/>
                <a:gd name="connsiteX5" fmla="*/ 148095 w 523499"/>
                <a:gd name="connsiteY5" fmla="*/ 375325 h 1157128"/>
                <a:gd name="connsiteX6" fmla="*/ 72326 w 523499"/>
                <a:gd name="connsiteY6" fmla="*/ 513087 h 1157128"/>
                <a:gd name="connsiteX7" fmla="*/ 235919 w 523499"/>
                <a:gd name="connsiteY7" fmla="*/ 695623 h 1157128"/>
                <a:gd name="connsiteX8" fmla="*/ 261750 w 523499"/>
                <a:gd name="connsiteY8" fmla="*/ 662904 h 1157128"/>
                <a:gd name="connsiteX9" fmla="*/ 105044 w 523499"/>
                <a:gd name="connsiteY9" fmla="*/ 502755 h 1157128"/>
                <a:gd name="connsiteX10" fmla="*/ 199756 w 523499"/>
                <a:gd name="connsiteY10" fmla="*/ 414931 h 1157128"/>
                <a:gd name="connsiteX11" fmla="*/ 523499 w 523499"/>
                <a:gd name="connsiteY11" fmla="*/ 735230 h 1157128"/>
                <a:gd name="connsiteX12" fmla="*/ 521777 w 523499"/>
                <a:gd name="connsiteY12" fmla="*/ 1157128 h 1157128"/>
                <a:gd name="connsiteX13" fmla="*/ 268638 w 523499"/>
                <a:gd name="connsiteY13" fmla="*/ 1157128 h 1157128"/>
                <a:gd name="connsiteX0" fmla="*/ 268638 w 523499"/>
                <a:gd name="connsiteY0" fmla="*/ 1157128 h 1157128"/>
                <a:gd name="connsiteX1" fmla="*/ 272082 w 523499"/>
                <a:gd name="connsiteY1" fmla="*/ 983202 h 1157128"/>
                <a:gd name="connsiteX2" fmla="*/ 0 w 523499"/>
                <a:gd name="connsiteY2" fmla="*/ 611243 h 1157128"/>
                <a:gd name="connsiteX3" fmla="*/ 3444 w 523499"/>
                <a:gd name="connsiteY3" fmla="*/ 55026 h 1157128"/>
                <a:gd name="connsiteX4" fmla="*/ 148095 w 523499"/>
                <a:gd name="connsiteY4" fmla="*/ 55026 h 1157128"/>
                <a:gd name="connsiteX5" fmla="*/ 148095 w 523499"/>
                <a:gd name="connsiteY5" fmla="*/ 375325 h 1157128"/>
                <a:gd name="connsiteX6" fmla="*/ 72326 w 523499"/>
                <a:gd name="connsiteY6" fmla="*/ 513087 h 1157128"/>
                <a:gd name="connsiteX7" fmla="*/ 235919 w 523499"/>
                <a:gd name="connsiteY7" fmla="*/ 695623 h 1157128"/>
                <a:gd name="connsiteX8" fmla="*/ 261750 w 523499"/>
                <a:gd name="connsiteY8" fmla="*/ 662904 h 1157128"/>
                <a:gd name="connsiteX9" fmla="*/ 105044 w 523499"/>
                <a:gd name="connsiteY9" fmla="*/ 502755 h 1157128"/>
                <a:gd name="connsiteX10" fmla="*/ 199756 w 523499"/>
                <a:gd name="connsiteY10" fmla="*/ 414931 h 1157128"/>
                <a:gd name="connsiteX11" fmla="*/ 523499 w 523499"/>
                <a:gd name="connsiteY11" fmla="*/ 735230 h 1157128"/>
                <a:gd name="connsiteX12" fmla="*/ 521777 w 523499"/>
                <a:gd name="connsiteY12" fmla="*/ 1157128 h 1157128"/>
                <a:gd name="connsiteX13" fmla="*/ 268638 w 523499"/>
                <a:gd name="connsiteY13" fmla="*/ 1157128 h 1157128"/>
                <a:gd name="connsiteX0" fmla="*/ 268638 w 523499"/>
                <a:gd name="connsiteY0" fmla="*/ 1156634 h 1156634"/>
                <a:gd name="connsiteX1" fmla="*/ 272082 w 523499"/>
                <a:gd name="connsiteY1" fmla="*/ 982708 h 1156634"/>
                <a:gd name="connsiteX2" fmla="*/ 0 w 523499"/>
                <a:gd name="connsiteY2" fmla="*/ 610749 h 1156634"/>
                <a:gd name="connsiteX3" fmla="*/ 3444 w 523499"/>
                <a:gd name="connsiteY3" fmla="*/ 54532 h 1156634"/>
                <a:gd name="connsiteX4" fmla="*/ 148095 w 523499"/>
                <a:gd name="connsiteY4" fmla="*/ 54532 h 1156634"/>
                <a:gd name="connsiteX5" fmla="*/ 148095 w 523499"/>
                <a:gd name="connsiteY5" fmla="*/ 374831 h 1156634"/>
                <a:gd name="connsiteX6" fmla="*/ 72326 w 523499"/>
                <a:gd name="connsiteY6" fmla="*/ 512593 h 1156634"/>
                <a:gd name="connsiteX7" fmla="*/ 235919 w 523499"/>
                <a:gd name="connsiteY7" fmla="*/ 695129 h 1156634"/>
                <a:gd name="connsiteX8" fmla="*/ 261750 w 523499"/>
                <a:gd name="connsiteY8" fmla="*/ 662410 h 1156634"/>
                <a:gd name="connsiteX9" fmla="*/ 105044 w 523499"/>
                <a:gd name="connsiteY9" fmla="*/ 502261 h 1156634"/>
                <a:gd name="connsiteX10" fmla="*/ 199756 w 523499"/>
                <a:gd name="connsiteY10" fmla="*/ 414437 h 1156634"/>
                <a:gd name="connsiteX11" fmla="*/ 523499 w 523499"/>
                <a:gd name="connsiteY11" fmla="*/ 734736 h 1156634"/>
                <a:gd name="connsiteX12" fmla="*/ 521777 w 523499"/>
                <a:gd name="connsiteY12" fmla="*/ 1156634 h 1156634"/>
                <a:gd name="connsiteX13" fmla="*/ 268638 w 523499"/>
                <a:gd name="connsiteY13" fmla="*/ 1156634 h 1156634"/>
                <a:gd name="connsiteX0" fmla="*/ 268638 w 523499"/>
                <a:gd name="connsiteY0" fmla="*/ 1166105 h 1166105"/>
                <a:gd name="connsiteX1" fmla="*/ 272082 w 523499"/>
                <a:gd name="connsiteY1" fmla="*/ 992179 h 1166105"/>
                <a:gd name="connsiteX2" fmla="*/ 0 w 523499"/>
                <a:gd name="connsiteY2" fmla="*/ 620220 h 1166105"/>
                <a:gd name="connsiteX3" fmla="*/ 3444 w 523499"/>
                <a:gd name="connsiteY3" fmla="*/ 64003 h 1166105"/>
                <a:gd name="connsiteX4" fmla="*/ 148095 w 523499"/>
                <a:gd name="connsiteY4" fmla="*/ 64003 h 1166105"/>
                <a:gd name="connsiteX5" fmla="*/ 148095 w 523499"/>
                <a:gd name="connsiteY5" fmla="*/ 384302 h 1166105"/>
                <a:gd name="connsiteX6" fmla="*/ 72326 w 523499"/>
                <a:gd name="connsiteY6" fmla="*/ 522064 h 1166105"/>
                <a:gd name="connsiteX7" fmla="*/ 235919 w 523499"/>
                <a:gd name="connsiteY7" fmla="*/ 704600 h 1166105"/>
                <a:gd name="connsiteX8" fmla="*/ 261750 w 523499"/>
                <a:gd name="connsiteY8" fmla="*/ 671881 h 1166105"/>
                <a:gd name="connsiteX9" fmla="*/ 105044 w 523499"/>
                <a:gd name="connsiteY9" fmla="*/ 511732 h 1166105"/>
                <a:gd name="connsiteX10" fmla="*/ 199756 w 523499"/>
                <a:gd name="connsiteY10" fmla="*/ 423908 h 1166105"/>
                <a:gd name="connsiteX11" fmla="*/ 523499 w 523499"/>
                <a:gd name="connsiteY11" fmla="*/ 744207 h 1166105"/>
                <a:gd name="connsiteX12" fmla="*/ 521777 w 523499"/>
                <a:gd name="connsiteY12" fmla="*/ 1166105 h 1166105"/>
                <a:gd name="connsiteX13" fmla="*/ 268638 w 523499"/>
                <a:gd name="connsiteY13" fmla="*/ 1166105 h 1166105"/>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35919 w 523499"/>
                <a:gd name="connsiteY7" fmla="*/ 706351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 name="connsiteX0" fmla="*/ 268638 w 523499"/>
                <a:gd name="connsiteY0" fmla="*/ 1167856 h 1167856"/>
                <a:gd name="connsiteX1" fmla="*/ 272082 w 523499"/>
                <a:gd name="connsiteY1" fmla="*/ 993930 h 1167856"/>
                <a:gd name="connsiteX2" fmla="*/ 0 w 523499"/>
                <a:gd name="connsiteY2" fmla="*/ 621971 h 1167856"/>
                <a:gd name="connsiteX3" fmla="*/ 3444 w 523499"/>
                <a:gd name="connsiteY3" fmla="*/ 65754 h 1167856"/>
                <a:gd name="connsiteX4" fmla="*/ 148095 w 523499"/>
                <a:gd name="connsiteY4" fmla="*/ 65754 h 1167856"/>
                <a:gd name="connsiteX5" fmla="*/ 148095 w 523499"/>
                <a:gd name="connsiteY5" fmla="*/ 386053 h 1167856"/>
                <a:gd name="connsiteX6" fmla="*/ 72326 w 523499"/>
                <a:gd name="connsiteY6" fmla="*/ 523815 h 1167856"/>
                <a:gd name="connsiteX7" fmla="*/ 241872 w 523499"/>
                <a:gd name="connsiteY7" fmla="*/ 699207 h 1167856"/>
                <a:gd name="connsiteX8" fmla="*/ 261750 w 523499"/>
                <a:gd name="connsiteY8" fmla="*/ 673632 h 1167856"/>
                <a:gd name="connsiteX9" fmla="*/ 105044 w 523499"/>
                <a:gd name="connsiteY9" fmla="*/ 513483 h 1167856"/>
                <a:gd name="connsiteX10" fmla="*/ 199756 w 523499"/>
                <a:gd name="connsiteY10" fmla="*/ 425659 h 1167856"/>
                <a:gd name="connsiteX11" fmla="*/ 523499 w 523499"/>
                <a:gd name="connsiteY11" fmla="*/ 745958 h 1167856"/>
                <a:gd name="connsiteX12" fmla="*/ 521777 w 523499"/>
                <a:gd name="connsiteY12" fmla="*/ 1167856 h 1167856"/>
                <a:gd name="connsiteX13" fmla="*/ 268638 w 523499"/>
                <a:gd name="connsiteY13" fmla="*/ 1167856 h 116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499" h="1167856">
                  <a:moveTo>
                    <a:pt x="268638" y="1167856"/>
                  </a:moveTo>
                  <a:lnTo>
                    <a:pt x="272082" y="993930"/>
                  </a:lnTo>
                  <a:lnTo>
                    <a:pt x="0" y="621971"/>
                  </a:lnTo>
                  <a:lnTo>
                    <a:pt x="3444" y="65754"/>
                  </a:lnTo>
                  <a:cubicBezTo>
                    <a:pt x="5504" y="-24036"/>
                    <a:pt x="146373" y="-19776"/>
                    <a:pt x="148095" y="65754"/>
                  </a:cubicBezTo>
                  <a:lnTo>
                    <a:pt x="148095" y="386053"/>
                  </a:lnTo>
                  <a:cubicBezTo>
                    <a:pt x="74745" y="406437"/>
                    <a:pt x="57689" y="470432"/>
                    <a:pt x="72326" y="523815"/>
                  </a:cubicBezTo>
                  <a:lnTo>
                    <a:pt x="241872" y="699207"/>
                  </a:lnTo>
                  <a:lnTo>
                    <a:pt x="261750" y="673632"/>
                  </a:lnTo>
                  <a:lnTo>
                    <a:pt x="105044" y="513483"/>
                  </a:lnTo>
                  <a:cubicBezTo>
                    <a:pt x="74472" y="480488"/>
                    <a:pt x="144301" y="377388"/>
                    <a:pt x="199756" y="425659"/>
                  </a:cubicBezTo>
                  <a:lnTo>
                    <a:pt x="523499" y="745958"/>
                  </a:lnTo>
                  <a:lnTo>
                    <a:pt x="521777" y="1167856"/>
                  </a:lnTo>
                  <a:lnTo>
                    <a:pt x="268638" y="1167856"/>
                  </a:lnTo>
                  <a:close/>
                </a:path>
              </a:pathLst>
            </a:cu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ln>
                  <a:solidFill>
                    <a:schemeClr val="tx1"/>
                  </a:solidFill>
                </a:ln>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D73EC93E-BE11-45B9-A30F-3073D077F01A}"/>
                </a:ext>
              </a:extLst>
            </p:cNvPr>
            <p:cNvSpPr/>
            <p:nvPr/>
          </p:nvSpPr>
          <p:spPr bwMode="auto">
            <a:xfrm>
              <a:off x="9799464" y="3439016"/>
              <a:ext cx="555272" cy="555272"/>
            </a:xfrm>
            <a:prstGeom prst="ellipse">
              <a:avLst/>
            </a:prstGeom>
            <a:grp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56E8A78A-3869-46BD-842A-BF6974491188}"/>
              </a:ext>
            </a:extLst>
          </p:cNvPr>
          <p:cNvSpPr txBox="1"/>
          <p:nvPr/>
        </p:nvSpPr>
        <p:spPr>
          <a:xfrm>
            <a:off x="510481" y="1290529"/>
            <a:ext cx="11178927" cy="830997"/>
          </a:xfrm>
          <a:prstGeom prst="rect">
            <a:avLst/>
          </a:prstGeom>
          <a:noFill/>
        </p:spPr>
        <p:txBody>
          <a:bodyPr wrap="square" lIns="91440" tIns="45720" rIns="91440" bIns="45720" anchor="t">
            <a:spAutoFit/>
          </a:bodyPr>
          <a:lstStyle/>
          <a:p>
            <a:r>
              <a:rPr lang="en-GB" sz="2400" b="1" dirty="0">
                <a:latin typeface="Segoe UI Semilight"/>
                <a:cs typeface="Segoe UI Semilight"/>
              </a:rPr>
              <a:t>Microsoft is focused on making a difference in the world with AI in these five categories. Which category are you most drawn to?</a:t>
            </a:r>
            <a:endParaRPr lang="en-GB" sz="2400" b="1" dirty="0">
              <a:latin typeface="Segoe UI Semilight" panose="020B0402040204020203" pitchFamily="34" charset="0"/>
              <a:cs typeface="Segoe UI Semilight" panose="020B0402040204020203" pitchFamily="34" charset="0"/>
            </a:endParaRPr>
          </a:p>
        </p:txBody>
      </p:sp>
      <p:sp>
        <p:nvSpPr>
          <p:cNvPr id="14" name="TextBox 13">
            <a:extLst>
              <a:ext uri="{FF2B5EF4-FFF2-40B4-BE49-F238E27FC236}">
                <a16:creationId xmlns:a16="http://schemas.microsoft.com/office/drawing/2014/main" id="{4C350E18-DA54-4943-99B1-5069F6DE2AFC}"/>
              </a:ext>
            </a:extLst>
          </p:cNvPr>
          <p:cNvSpPr txBox="1"/>
          <p:nvPr/>
        </p:nvSpPr>
        <p:spPr>
          <a:xfrm>
            <a:off x="510481" y="2317710"/>
            <a:ext cx="1416350" cy="400110"/>
          </a:xfrm>
          <a:prstGeom prst="rect">
            <a:avLst/>
          </a:prstGeom>
          <a:noFill/>
        </p:spPr>
        <p:txBody>
          <a:bodyPr wrap="none" rtlCol="0">
            <a:spAutoFit/>
          </a:bodyPr>
          <a:lstStyle/>
          <a:p>
            <a:r>
              <a:rPr lang="en-GB" sz="2000" b="1">
                <a:solidFill>
                  <a:schemeClr val="accent3"/>
                </a:solidFill>
              </a:rPr>
              <a:t>Programs:</a:t>
            </a:r>
            <a:endParaRPr lang="en-US" sz="2000" b="1">
              <a:solidFill>
                <a:schemeClr val="accent3"/>
              </a:solidFill>
            </a:endParaRPr>
          </a:p>
        </p:txBody>
      </p:sp>
      <mc:AlternateContent xmlns:mc="http://schemas.openxmlformats.org/markup-compatibility/2006" xmlns:p14="http://schemas.microsoft.com/office/powerpoint/2010/main">
        <mc:Choice Requires="p14">
          <p:contentPart p14:bwMode="auto" r:id="rId11">
            <p14:nvContentPartPr>
              <p14:cNvPr id="6" name="Ink 5">
                <a:extLst>
                  <a:ext uri="{FF2B5EF4-FFF2-40B4-BE49-F238E27FC236}">
                    <a16:creationId xmlns:a16="http://schemas.microsoft.com/office/drawing/2014/main" id="{BD022A0D-2775-43B5-8A2D-3975F3197EB2}"/>
                  </a:ext>
                </a:extLst>
              </p14:cNvPr>
              <p14:cNvContentPartPr/>
              <p14:nvPr/>
            </p14:nvContentPartPr>
            <p14:xfrm>
              <a:off x="12884461" y="5038171"/>
              <a:ext cx="6120" cy="4320"/>
            </p14:xfrm>
          </p:contentPart>
        </mc:Choice>
        <mc:Fallback xmlns="">
          <p:pic>
            <p:nvPicPr>
              <p:cNvPr id="6" name="Ink 5">
                <a:extLst>
                  <a:ext uri="{FF2B5EF4-FFF2-40B4-BE49-F238E27FC236}">
                    <a16:creationId xmlns:a16="http://schemas.microsoft.com/office/drawing/2014/main" id="{BD022A0D-2775-43B5-8A2D-3975F3197EB2}"/>
                  </a:ext>
                </a:extLst>
              </p:cNvPr>
              <p:cNvPicPr/>
              <p:nvPr/>
            </p:nvPicPr>
            <p:blipFill>
              <a:blip r:embed="rId12"/>
              <a:stretch>
                <a:fillRect/>
              </a:stretch>
            </p:blipFill>
            <p:spPr>
              <a:xfrm>
                <a:off x="12875461" y="5029171"/>
                <a:ext cx="23760" cy="21960"/>
              </a:xfrm>
              <a:prstGeom prst="rect">
                <a:avLst/>
              </a:prstGeom>
            </p:spPr>
          </p:pic>
        </mc:Fallback>
      </mc:AlternateContent>
    </p:spTree>
    <p:extLst>
      <p:ext uri="{BB962C8B-B14F-4D97-AF65-F5344CB8AC3E}">
        <p14:creationId xmlns:p14="http://schemas.microsoft.com/office/powerpoint/2010/main" val="13126187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85291E-A654-4530-BDED-3FDB5E539E21}"/>
              </a:ext>
            </a:extLst>
          </p:cNvPr>
          <p:cNvSpPr txBox="1">
            <a:spLocks/>
          </p:cNvSpPr>
          <p:nvPr/>
        </p:nvSpPr>
        <p:spPr>
          <a:xfrm>
            <a:off x="629052" y="2067088"/>
            <a:ext cx="10457185"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4400" b="1" dirty="0">
                <a:solidFill>
                  <a:srgbClr val="7030A0"/>
                </a:solidFill>
                <a:ea typeface="+mj-ea"/>
                <a:cs typeface="+mj-cs"/>
              </a:rPr>
              <a:t>Sprint 2 – Choosing a problem</a:t>
            </a:r>
            <a:endParaRPr lang="en-US" sz="4400" b="1" dirty="0">
              <a:solidFill>
                <a:srgbClr val="7030A0"/>
              </a:solidFill>
              <a:ea typeface="+mj-ea"/>
              <a:cs typeface="Segoe UI Semibold"/>
            </a:endParaRPr>
          </a:p>
        </p:txBody>
      </p:sp>
      <p:sp>
        <p:nvSpPr>
          <p:cNvPr id="4" name="Rectangle 3">
            <a:extLst>
              <a:ext uri="{FF2B5EF4-FFF2-40B4-BE49-F238E27FC236}">
                <a16:creationId xmlns:a16="http://schemas.microsoft.com/office/drawing/2014/main" id="{E2BD3A65-5FD0-AF4C-9A63-F5A71FE0A233}"/>
              </a:ext>
            </a:extLst>
          </p:cNvPr>
          <p:cNvSpPr/>
          <p:nvPr/>
        </p:nvSpPr>
        <p:spPr>
          <a:xfrm>
            <a:off x="629053" y="3759882"/>
            <a:ext cx="5466947" cy="2585323"/>
          </a:xfrm>
          <a:prstGeom prst="rect">
            <a:avLst/>
          </a:prstGeom>
        </p:spPr>
        <p:txBody>
          <a:bodyPr wrap="square">
            <a:spAutoFit/>
          </a:bodyPr>
          <a:lstStyle/>
          <a:p>
            <a:r>
              <a:rPr lang="en-AU" sz="1800" dirty="0">
                <a:solidFill>
                  <a:srgbClr val="7030A0"/>
                </a:solidFill>
              </a:rPr>
              <a:t>Goals:</a:t>
            </a:r>
          </a:p>
          <a:p>
            <a:r>
              <a:rPr lang="en-AU" sz="1800" dirty="0">
                <a:solidFill>
                  <a:srgbClr val="7030A0"/>
                </a:solidFill>
              </a:rPr>
              <a:t> </a:t>
            </a:r>
          </a:p>
          <a:p>
            <a:pPr marL="285750" indent="-285750">
              <a:buFontTx/>
              <a:buChar char="-"/>
            </a:pPr>
            <a:r>
              <a:rPr lang="en-AU" sz="1800" dirty="0">
                <a:solidFill>
                  <a:srgbClr val="7030A0"/>
                </a:solidFill>
              </a:rPr>
              <a:t>As a team choose which AI for Good category you want to work in. </a:t>
            </a:r>
          </a:p>
          <a:p>
            <a:pPr marL="285750" indent="-285750">
              <a:buFontTx/>
              <a:buChar char="-"/>
            </a:pPr>
            <a:r>
              <a:rPr lang="en-AU" sz="1800" dirty="0">
                <a:solidFill>
                  <a:srgbClr val="7030A0"/>
                </a:solidFill>
              </a:rPr>
              <a:t>Identify a specific problem that you want to solve. </a:t>
            </a:r>
          </a:p>
          <a:p>
            <a:pPr marL="285750" indent="-285750">
              <a:buFontTx/>
              <a:buChar char="-"/>
            </a:pPr>
            <a:r>
              <a:rPr lang="en-AU" sz="1800" dirty="0">
                <a:solidFill>
                  <a:srgbClr val="7030A0"/>
                </a:solidFill>
              </a:rPr>
              <a:t>Search for statistics and information on that problem and begin to fill out Slide Two on the Submission template. </a:t>
            </a:r>
          </a:p>
        </p:txBody>
      </p:sp>
      <p:sp>
        <p:nvSpPr>
          <p:cNvPr id="7" name="Title 1">
            <a:extLst>
              <a:ext uri="{FF2B5EF4-FFF2-40B4-BE49-F238E27FC236}">
                <a16:creationId xmlns:a16="http://schemas.microsoft.com/office/drawing/2014/main" id="{8642418D-17CE-4465-97FC-DAF188B6A78C}"/>
              </a:ext>
            </a:extLst>
          </p:cNvPr>
          <p:cNvSpPr txBox="1">
            <a:spLocks/>
          </p:cNvSpPr>
          <p:nvPr/>
        </p:nvSpPr>
        <p:spPr>
          <a:xfrm>
            <a:off x="250511" y="-258242"/>
            <a:ext cx="1216954"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dirty="0">
                <a:solidFill>
                  <a:schemeClr val="bg2"/>
                </a:solidFill>
                <a:ea typeface="+mj-ea"/>
                <a:cs typeface="+mj-cs"/>
              </a:rPr>
              <a:t>Sprint 1</a:t>
            </a:r>
          </a:p>
          <a:p>
            <a:pPr defTabSz="914400"/>
            <a:r>
              <a:rPr lang="en-US" sz="1400" b="1" dirty="0">
                <a:solidFill>
                  <a:schemeClr val="bg2"/>
                </a:solidFill>
                <a:ea typeface="+mj-ea"/>
                <a:cs typeface="+mj-cs"/>
              </a:rPr>
              <a:t>Your team</a:t>
            </a:r>
            <a:endParaRPr lang="en-US" sz="1400" b="1" dirty="0">
              <a:solidFill>
                <a:schemeClr val="bg2"/>
              </a:solidFill>
              <a:ea typeface="+mj-ea"/>
              <a:cs typeface="Segoe UI Semibold"/>
            </a:endParaRPr>
          </a:p>
        </p:txBody>
      </p:sp>
      <p:sp>
        <p:nvSpPr>
          <p:cNvPr id="8" name="Title 1">
            <a:extLst>
              <a:ext uri="{FF2B5EF4-FFF2-40B4-BE49-F238E27FC236}">
                <a16:creationId xmlns:a16="http://schemas.microsoft.com/office/drawing/2014/main" id="{EE1303DD-AC97-4FFF-96FE-2E15CFB1A650}"/>
              </a:ext>
            </a:extLst>
          </p:cNvPr>
          <p:cNvSpPr txBox="1">
            <a:spLocks/>
          </p:cNvSpPr>
          <p:nvPr/>
        </p:nvSpPr>
        <p:spPr>
          <a:xfrm>
            <a:off x="1604904" y="-258242"/>
            <a:ext cx="1912586" cy="1692794"/>
          </a:xfrm>
          <a:prstGeom prst="rect">
            <a:avLst/>
          </a:prstGeom>
          <a:noFill/>
        </p:spPr>
        <p:txBody>
          <a:bodyPr vert="horz" wrap="square" lIns="91440" tIns="45720" rIns="91440" bIns="45720" rtlCol="0" anchor="ctr" anchorCtr="0">
            <a:norm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defTabSz="914400"/>
            <a:r>
              <a:rPr lang="en-US" sz="1400" b="1" dirty="0">
                <a:solidFill>
                  <a:srgbClr val="7030A0"/>
                </a:solidFill>
                <a:ea typeface="+mj-ea"/>
                <a:cs typeface="+mj-cs"/>
              </a:rPr>
              <a:t>Sprint 2</a:t>
            </a:r>
          </a:p>
          <a:p>
            <a:pPr defTabSz="914400"/>
            <a:r>
              <a:rPr lang="en-US" sz="1400" b="1" dirty="0">
                <a:solidFill>
                  <a:srgbClr val="7030A0"/>
                </a:solidFill>
                <a:ea typeface="+mj-ea"/>
                <a:cs typeface="+mj-cs"/>
              </a:rPr>
              <a:t>Choosing a Problem </a:t>
            </a:r>
            <a:endParaRPr lang="en-US" sz="1400" b="1" dirty="0">
              <a:solidFill>
                <a:srgbClr val="7030A0"/>
              </a:solidFill>
              <a:ea typeface="+mj-ea"/>
              <a:cs typeface="Segoe UI Semibold"/>
            </a:endParaRPr>
          </a:p>
        </p:txBody>
      </p:sp>
      <p:sp>
        <p:nvSpPr>
          <p:cNvPr id="13" name="Rectangle 12">
            <a:extLst>
              <a:ext uri="{FF2B5EF4-FFF2-40B4-BE49-F238E27FC236}">
                <a16:creationId xmlns:a16="http://schemas.microsoft.com/office/drawing/2014/main" id="{80BDC46F-3C37-4056-BF52-D63B0D5C5308}"/>
              </a:ext>
            </a:extLst>
          </p:cNvPr>
          <p:cNvSpPr/>
          <p:nvPr/>
        </p:nvSpPr>
        <p:spPr>
          <a:xfrm>
            <a:off x="6670544" y="3806048"/>
            <a:ext cx="4949370" cy="2129814"/>
          </a:xfrm>
          <a:prstGeom prst="rect">
            <a:avLst/>
          </a:prstGeom>
        </p:spPr>
        <p:txBody>
          <a:bodyPr wrap="square">
            <a:spAutoFit/>
          </a:bodyPr>
          <a:lstStyle/>
          <a:p>
            <a:r>
              <a:rPr lang="en-AU" sz="1800" dirty="0">
                <a:solidFill>
                  <a:srgbClr val="7030A0"/>
                </a:solidFill>
              </a:rPr>
              <a:t>Hints: </a:t>
            </a:r>
          </a:p>
          <a:p>
            <a:pPr marL="285750" indent="-285750">
              <a:buFontTx/>
              <a:buChar char="-"/>
            </a:pPr>
            <a:endParaRPr lang="en-AU" sz="1800" dirty="0">
              <a:solidFill>
                <a:srgbClr val="7030A0"/>
              </a:solidFill>
            </a:endParaRPr>
          </a:p>
          <a:p>
            <a:pPr algn="ctr" defTabSz="914400">
              <a:lnSpc>
                <a:spcPct val="90000"/>
              </a:lnSpc>
              <a:spcAft>
                <a:spcPts val="600"/>
              </a:spcAft>
            </a:pPr>
            <a:r>
              <a:rPr lang="en-US" sz="1200" dirty="0">
                <a:cs typeface="Segoe UI"/>
              </a:rPr>
              <a:t>- If you need more information on the five AI for Good categories visit </a:t>
            </a:r>
            <a:r>
              <a:rPr lang="en-US" sz="1200" dirty="0">
                <a:solidFill>
                  <a:schemeClr val="accent1"/>
                </a:solidFill>
                <a:cs typeface="Segoe UI"/>
                <a:hlinkClick r:id="rId5">
                  <a:extLst>
                    <a:ext uri="{A12FA001-AC4F-418D-AE19-62706E023703}">
                      <ahyp:hlinkClr xmlns:ahyp="http://schemas.microsoft.com/office/drawing/2018/hyperlinkcolor" val="tx"/>
                    </a:ext>
                  </a:extLst>
                </a:hlinkClick>
              </a:rPr>
              <a:t>https://www.microsoft.com/ai/ai-for-good</a:t>
            </a:r>
            <a:r>
              <a:rPr lang="en-US" sz="1200" dirty="0">
                <a:solidFill>
                  <a:schemeClr val="accent1"/>
                </a:solidFill>
                <a:cs typeface="Segoe UI"/>
              </a:rPr>
              <a:t>. </a:t>
            </a:r>
          </a:p>
          <a:p>
            <a:pPr indent="-228600" algn="ctr">
              <a:lnSpc>
                <a:spcPct val="90000"/>
              </a:lnSpc>
              <a:spcAft>
                <a:spcPts val="600"/>
              </a:spcAft>
              <a:buFont typeface="Arial" panose="020B0604020202020204" pitchFamily="34" charset="0"/>
              <a:buChar char="•"/>
            </a:pPr>
            <a:r>
              <a:rPr lang="en-US" sz="1200" dirty="0">
                <a:solidFill>
                  <a:srgbClr val="5C3194"/>
                </a:solidFill>
                <a:cs typeface="Segoe UI"/>
              </a:rPr>
              <a:t>Make sure your problem is specific</a:t>
            </a:r>
            <a:r>
              <a:rPr lang="en-US" sz="1200" dirty="0">
                <a:cs typeface="Segoe UI"/>
              </a:rPr>
              <a:t>. For example, Climate Change is perhaps too broad, but ‘a more efficient use of air conditioners’ might be more achievable (don’t pick that problem now though!). </a:t>
            </a:r>
          </a:p>
          <a:p>
            <a:pPr indent="-228600" algn="ctr">
              <a:lnSpc>
                <a:spcPct val="90000"/>
              </a:lnSpc>
              <a:spcAft>
                <a:spcPts val="600"/>
              </a:spcAft>
              <a:buFont typeface="Arial" panose="020B0604020202020204" pitchFamily="34" charset="0"/>
              <a:buChar char="•"/>
            </a:pPr>
            <a:r>
              <a:rPr lang="en-US" sz="1200" dirty="0">
                <a:solidFill>
                  <a:srgbClr val="5C3194"/>
                </a:solidFill>
                <a:cs typeface="Segoe UI"/>
              </a:rPr>
              <a:t>Try to identify a unique problem. </a:t>
            </a:r>
            <a:r>
              <a:rPr lang="en-US" sz="1200" dirty="0">
                <a:cs typeface="Segoe UI"/>
              </a:rPr>
              <a:t>For example, solving the problem of garbage (in the land or the ocean) is something we saw hundreds of teams choose last year, and very few of them made the finals! </a:t>
            </a:r>
          </a:p>
        </p:txBody>
      </p:sp>
      <p:pic>
        <p:nvPicPr>
          <p:cNvPr id="14" name="Timer Ten Minute.m4v" descr="Timer Ten Minute.m4v">
            <a:extLst>
              <a:ext uri="{FF2B5EF4-FFF2-40B4-BE49-F238E27FC236}">
                <a16:creationId xmlns:a16="http://schemas.microsoft.com/office/drawing/2014/main" id="{0BE25181-4754-4523-8A41-ACE3BD5BDCDC}"/>
              </a:ext>
            </a:extLst>
          </p:cNvPr>
          <p:cNvPicPr>
            <a:picLocks/>
          </p:cNvPicPr>
          <p:nvPr>
            <a:videoFile r:link="rId2"/>
            <p:extLst>
              <p:ext uri="{DAA4B4D4-6D71-4841-9C94-3DE7FCFB9230}">
                <p14:media xmlns:p14="http://schemas.microsoft.com/office/powerpoint/2010/main" r:embed="rId1"/>
              </p:ext>
            </p:extLst>
          </p:nvPr>
        </p:nvPicPr>
        <p:blipFill rotWithShape="1">
          <a:blip r:embed="rId6"/>
          <a:srcRect t="28386" r="49327" b="28489"/>
          <a:stretch/>
        </p:blipFill>
        <p:spPr>
          <a:xfrm>
            <a:off x="8942144" y="2641037"/>
            <a:ext cx="2306914" cy="1065402"/>
          </a:xfrm>
          <a:prstGeom prst="rect">
            <a:avLst/>
          </a:prstGeom>
          <a:ln w="12700">
            <a:miter lim="400000"/>
          </a:ln>
        </p:spPr>
      </p:pic>
    </p:spTree>
    <p:extLst>
      <p:ext uri="{BB962C8B-B14F-4D97-AF65-F5344CB8AC3E}">
        <p14:creationId xmlns:p14="http://schemas.microsoft.com/office/powerpoint/2010/main" val="2646121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642938" y="462643"/>
            <a:ext cx="11086419" cy="4716070"/>
          </a:xfrm>
        </p:spPr>
        <p:txBody>
          <a:bodyPr vert="horz" lIns="91440" tIns="45720" rIns="91440" bIns="45720" rtlCol="0" anchor="ctr">
            <a:normAutofit/>
          </a:bodyPr>
          <a:lstStyle/>
          <a:p>
            <a:pPr defTabSz="914400">
              <a:lnSpc>
                <a:spcPct val="90000"/>
              </a:lnSpc>
            </a:pPr>
            <a:r>
              <a:rPr lang="en-US" sz="2000" b="1" dirty="0">
                <a:solidFill>
                  <a:srgbClr val="7030A0"/>
                </a:solidFill>
                <a:ea typeface="+mj-ea"/>
                <a:cs typeface="Segoe UI Semibold"/>
              </a:rPr>
              <a:t>How did your team work together in that sprint? </a:t>
            </a:r>
            <a:br>
              <a:rPr lang="en-US" sz="2000" b="1" dirty="0">
                <a:solidFill>
                  <a:srgbClr val="7030A0"/>
                </a:solidFill>
                <a:ea typeface="+mj-ea"/>
                <a:cs typeface="Segoe UI Semibold"/>
              </a:rPr>
            </a:br>
            <a:br>
              <a:rPr lang="en-US" sz="2000" b="1" dirty="0">
                <a:solidFill>
                  <a:srgbClr val="7030A0"/>
                </a:solidFill>
                <a:ea typeface="+mj-ea"/>
                <a:cs typeface="Segoe UI Semibold"/>
              </a:rPr>
            </a:br>
            <a:r>
              <a:rPr lang="en-US" sz="1800" dirty="0">
                <a:solidFill>
                  <a:srgbClr val="1A1A1A"/>
                </a:solidFill>
                <a:effectLst/>
                <a:latin typeface="Segoe UI" panose="020B0502040204020203" pitchFamily="34" charset="0"/>
                <a:ea typeface="Segoe UI" panose="020B0502040204020203" pitchFamily="34" charset="0"/>
              </a:rPr>
              <a:t>Did everyone have a chance to speak? </a:t>
            </a:r>
            <a:br>
              <a:rPr lang="en-US" sz="1800" dirty="0">
                <a:solidFill>
                  <a:srgbClr val="1A1A1A"/>
                </a:solidFill>
                <a:effectLst/>
                <a:latin typeface="Segoe UI" panose="020B0502040204020203" pitchFamily="34" charset="0"/>
                <a:ea typeface="Segoe UI" panose="020B0502040204020203" pitchFamily="34" charset="0"/>
              </a:rPr>
            </a:br>
            <a:br>
              <a:rPr lang="en-US" sz="1800" dirty="0">
                <a:solidFill>
                  <a:srgbClr val="1A1A1A"/>
                </a:solidFill>
                <a:effectLst/>
                <a:latin typeface="Segoe UI" panose="020B0502040204020203" pitchFamily="34" charset="0"/>
                <a:ea typeface="Segoe UI" panose="020B0502040204020203" pitchFamily="34" charset="0"/>
              </a:rPr>
            </a:br>
            <a:r>
              <a:rPr lang="en-US" sz="1800" dirty="0">
                <a:solidFill>
                  <a:srgbClr val="1A1A1A"/>
                </a:solidFill>
                <a:effectLst/>
                <a:latin typeface="Segoe UI" panose="020B0502040204020203" pitchFamily="34" charset="0"/>
                <a:ea typeface="Segoe UI" panose="020B0502040204020203" pitchFamily="34" charset="0"/>
              </a:rPr>
              <a:t>Did you draw on each other’s strengths? </a:t>
            </a:r>
            <a:br>
              <a:rPr lang="en-US" sz="1800" dirty="0">
                <a:solidFill>
                  <a:srgbClr val="1A1A1A"/>
                </a:solidFill>
                <a:effectLst/>
                <a:latin typeface="Segoe UI" panose="020B0502040204020203" pitchFamily="34" charset="0"/>
                <a:ea typeface="Segoe UI" panose="020B0502040204020203" pitchFamily="34" charset="0"/>
              </a:rPr>
            </a:br>
            <a:br>
              <a:rPr lang="en-US" sz="1800" dirty="0">
                <a:solidFill>
                  <a:srgbClr val="1A1A1A"/>
                </a:solidFill>
                <a:effectLst/>
                <a:latin typeface="Segoe UI" panose="020B0502040204020203" pitchFamily="34" charset="0"/>
                <a:ea typeface="Segoe UI" panose="020B0502040204020203" pitchFamily="34" charset="0"/>
              </a:rPr>
            </a:br>
            <a:r>
              <a:rPr lang="en-US" sz="1800" dirty="0">
                <a:solidFill>
                  <a:srgbClr val="1A1A1A"/>
                </a:solidFill>
                <a:effectLst/>
                <a:latin typeface="Segoe UI" panose="020B0502040204020203" pitchFamily="34" charset="0"/>
                <a:ea typeface="Segoe UI" panose="020B0502040204020203" pitchFamily="34" charset="0"/>
              </a:rPr>
              <a:t>How can you work together more effectively in </a:t>
            </a:r>
            <a:r>
              <a:rPr lang="en-US" sz="1800" dirty="0">
                <a:solidFill>
                  <a:srgbClr val="1A1A1A"/>
                </a:solidFill>
                <a:latin typeface="Segoe UI" panose="020B0502040204020203" pitchFamily="34" charset="0"/>
                <a:ea typeface="Segoe UI" panose="020B0502040204020203" pitchFamily="34" charset="0"/>
              </a:rPr>
              <a:t>the</a:t>
            </a:r>
            <a:r>
              <a:rPr lang="en-US" sz="1800" dirty="0">
                <a:solidFill>
                  <a:srgbClr val="1A1A1A"/>
                </a:solidFill>
                <a:effectLst/>
                <a:latin typeface="Segoe UI" panose="020B0502040204020203" pitchFamily="34" charset="0"/>
                <a:ea typeface="Segoe UI" panose="020B0502040204020203" pitchFamily="34" charset="0"/>
              </a:rPr>
              <a:t> next Imagine Cup Junior lesson?</a:t>
            </a:r>
            <a:endParaRPr lang="en-US" sz="1600" b="1" dirty="0">
              <a:solidFill>
                <a:schemeClr val="tx1"/>
              </a:solidFill>
              <a:ea typeface="+mj-ea"/>
              <a:cs typeface="Segoe UI Semibold"/>
            </a:endParaRP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7584621" y="161837"/>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Rapid Reflection</a:t>
            </a:r>
            <a:endParaRPr lang="en-US" sz="4400" b="1" dirty="0">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8567948" y="1754277"/>
            <a:ext cx="2097248" cy="956345"/>
          </a:xfrm>
          <a:prstGeom prst="rect">
            <a:avLst/>
          </a:prstGeom>
          <a:ln w="12700">
            <a:miter lim="400000"/>
          </a:ln>
        </p:spPr>
      </p:pic>
    </p:spTree>
    <p:extLst>
      <p:ext uri="{BB962C8B-B14F-4D97-AF65-F5344CB8AC3E}">
        <p14:creationId xmlns:p14="http://schemas.microsoft.com/office/powerpoint/2010/main" val="27975369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62C1A-FE2F-48F8-B3FF-6E64FDBF230F}"/>
              </a:ext>
            </a:extLst>
          </p:cNvPr>
          <p:cNvSpPr>
            <a:spLocks noGrp="1"/>
          </p:cNvSpPr>
          <p:nvPr>
            <p:ph type="title"/>
          </p:nvPr>
        </p:nvSpPr>
        <p:spPr/>
        <p:txBody>
          <a:bodyPr/>
          <a:lstStyle/>
          <a:p>
            <a:r>
              <a:rPr lang="en-US">
                <a:cs typeface="Segoe UI"/>
              </a:rPr>
              <a:t>Submission Tips</a:t>
            </a:r>
            <a:endParaRPr lang="en-US"/>
          </a:p>
        </p:txBody>
      </p:sp>
      <p:sp>
        <p:nvSpPr>
          <p:cNvPr id="3" name="Text Placeholder 2">
            <a:extLst>
              <a:ext uri="{FF2B5EF4-FFF2-40B4-BE49-F238E27FC236}">
                <a16:creationId xmlns:a16="http://schemas.microsoft.com/office/drawing/2014/main" id="{AEAA7E1F-2D9D-4A6D-B6DB-2B827148DAAC}"/>
              </a:ext>
            </a:extLst>
          </p:cNvPr>
          <p:cNvSpPr>
            <a:spLocks noGrp="1"/>
          </p:cNvSpPr>
          <p:nvPr>
            <p:ph type="body" sz="quarter" idx="12"/>
          </p:nvPr>
        </p:nvSpPr>
        <p:spPr>
          <a:xfrm>
            <a:off x="585216" y="3977319"/>
            <a:ext cx="9842499" cy="2154436"/>
          </a:xfrm>
        </p:spPr>
        <p:txBody>
          <a:bodyPr vert="horz" wrap="square" lIns="0" tIns="0" rIns="0" bIns="0" rtlCol="0" anchor="t">
            <a:spAutoFit/>
          </a:bodyPr>
          <a:lstStyle/>
          <a:p>
            <a:pPr marL="342900" indent="-342900">
              <a:buFontTx/>
              <a:buChar char="-"/>
            </a:pPr>
            <a:r>
              <a:rPr lang="en-US" dirty="0">
                <a:cs typeface="Segoe UI Semilight"/>
              </a:rPr>
              <a:t>Remember you have to be in a team of one to six people, with everyone aged 13-18.</a:t>
            </a:r>
          </a:p>
          <a:p>
            <a:pPr marL="342900" indent="-342900">
              <a:buFontTx/>
              <a:buChar char="-"/>
            </a:pPr>
            <a:endParaRPr lang="en-US" dirty="0">
              <a:cs typeface="Segoe UI Semilight"/>
            </a:endParaRPr>
          </a:p>
          <a:p>
            <a:pPr marL="342900" indent="-342900">
              <a:buFontTx/>
              <a:buChar char="-"/>
            </a:pPr>
            <a:r>
              <a:rPr lang="en-US" dirty="0">
                <a:cs typeface="Segoe UI Semilight"/>
              </a:rPr>
              <a:t>The more specific your problem is the better. </a:t>
            </a:r>
          </a:p>
          <a:p>
            <a:endParaRPr lang="en-US" dirty="0">
              <a:cs typeface="Segoe UI Semilight"/>
            </a:endParaRPr>
          </a:p>
          <a:p>
            <a:pPr marL="342900" indent="-342900">
              <a:buFontTx/>
              <a:buChar char="-"/>
            </a:pPr>
            <a:r>
              <a:rPr lang="en-US" dirty="0">
                <a:cs typeface="Segoe UI Semilight"/>
              </a:rPr>
              <a:t>The judges will also want to see that your team knows about the problem you have identified, so take the time to research it further.</a:t>
            </a:r>
          </a:p>
          <a:p>
            <a:r>
              <a:rPr lang="en-US" dirty="0">
                <a:cs typeface="Segoe UI Semilight"/>
              </a:rPr>
              <a:t>  </a:t>
            </a:r>
            <a:endParaRPr lang="en-US" dirty="0"/>
          </a:p>
        </p:txBody>
      </p:sp>
    </p:spTree>
    <p:extLst>
      <p:ext uri="{BB962C8B-B14F-4D97-AF65-F5344CB8AC3E}">
        <p14:creationId xmlns:p14="http://schemas.microsoft.com/office/powerpoint/2010/main" val="160125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5" descr="A group of people sitting at a table using a computer&#10;&#10;Description automatically generated">
            <a:extLst>
              <a:ext uri="{FF2B5EF4-FFF2-40B4-BE49-F238E27FC236}">
                <a16:creationId xmlns:a16="http://schemas.microsoft.com/office/drawing/2014/main" id="{54FEC23C-BE20-4D2E-85E4-A447250D91AB}"/>
              </a:ext>
            </a:extLst>
          </p:cNvPr>
          <p:cNvPicPr>
            <a:picLocks noChangeAspect="1"/>
          </p:cNvPicPr>
          <p:nvPr/>
        </p:nvPicPr>
        <p:blipFill>
          <a:blip r:embed="rId3"/>
          <a:stretch>
            <a:fillRect/>
          </a:stretch>
        </p:blipFill>
        <p:spPr>
          <a:xfrm>
            <a:off x="6340123" y="-2279"/>
            <a:ext cx="5854699" cy="6643836"/>
          </a:xfrm>
          <a:prstGeom prst="rect">
            <a:avLst/>
          </a:prstGeom>
        </p:spPr>
      </p:pic>
      <p:sp>
        <p:nvSpPr>
          <p:cNvPr id="11" name="Title 1">
            <a:extLst>
              <a:ext uri="{FF2B5EF4-FFF2-40B4-BE49-F238E27FC236}">
                <a16:creationId xmlns:a16="http://schemas.microsoft.com/office/drawing/2014/main" id="{A1905785-A54B-4FB3-BB61-5616E39230F1}"/>
              </a:ext>
            </a:extLst>
          </p:cNvPr>
          <p:cNvSpPr>
            <a:spLocks noGrp="1"/>
          </p:cNvSpPr>
          <p:nvPr>
            <p:ph type="title"/>
          </p:nvPr>
        </p:nvSpPr>
        <p:spPr>
          <a:xfrm>
            <a:off x="260209" y="-269875"/>
            <a:ext cx="5120114" cy="1692794"/>
          </a:xfrm>
        </p:spPr>
        <p:txBody>
          <a:bodyPr vert="horz" lIns="91440" tIns="45720" rIns="91440" bIns="45720" rtlCol="0" anchor="ctr">
            <a:normAutofit/>
          </a:bodyPr>
          <a:lstStyle/>
          <a:p>
            <a:pPr defTabSz="914400"/>
            <a:r>
              <a:rPr lang="en-US" sz="4400" b="1" dirty="0">
                <a:solidFill>
                  <a:srgbClr val="7030A0"/>
                </a:solidFill>
                <a:ea typeface="+mj-ea"/>
                <a:cs typeface="+mj-cs"/>
              </a:rPr>
              <a:t>Challenge Check-in</a:t>
            </a:r>
            <a:endParaRPr lang="en-US" sz="4400" b="1" dirty="0">
              <a:solidFill>
                <a:srgbClr val="7030A0"/>
              </a:solidFill>
              <a:ea typeface="+mj-ea"/>
              <a:cs typeface="Segoe UI Semibold"/>
            </a:endParaRPr>
          </a:p>
        </p:txBody>
      </p:sp>
      <p:sp>
        <p:nvSpPr>
          <p:cNvPr id="13" name="TextBox 12">
            <a:extLst>
              <a:ext uri="{FF2B5EF4-FFF2-40B4-BE49-F238E27FC236}">
                <a16:creationId xmlns:a16="http://schemas.microsoft.com/office/drawing/2014/main" id="{04AFB288-8988-47DC-90B3-0C1F7EA47972}"/>
              </a:ext>
            </a:extLst>
          </p:cNvPr>
          <p:cNvSpPr txBox="1"/>
          <p:nvPr/>
        </p:nvSpPr>
        <p:spPr>
          <a:xfrm>
            <a:off x="337821" y="2384534"/>
            <a:ext cx="5755113" cy="43679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fontScale="92500" lnSpcReduction="10000"/>
          </a:bodyPr>
          <a:lstStyle/>
          <a:p>
            <a:pPr algn="ctr" defTabSz="914400">
              <a:lnSpc>
                <a:spcPct val="90000"/>
              </a:lnSpc>
              <a:spcAft>
                <a:spcPts val="600"/>
              </a:spcAft>
            </a:pPr>
            <a:r>
              <a:rPr lang="en-US" sz="1800" b="1" dirty="0">
                <a:solidFill>
                  <a:srgbClr val="7030A0"/>
                </a:solidFill>
                <a:cs typeface="Segoe UI"/>
              </a:rPr>
              <a:t>What have you done so far?</a:t>
            </a:r>
            <a:endParaRPr lang="en-US" dirty="0"/>
          </a:p>
          <a:p>
            <a:pPr algn="ctr" defTabSz="914400">
              <a:lnSpc>
                <a:spcPct val="90000"/>
              </a:lnSpc>
              <a:spcAft>
                <a:spcPts val="600"/>
              </a:spcAft>
            </a:pPr>
            <a:endParaRPr lang="en-US" sz="1800" b="1" dirty="0">
              <a:solidFill>
                <a:srgbClr val="7030A0"/>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In Lesson One you have learned what Imagine Cup Junior is.</a:t>
            </a:r>
            <a:endParaRPr lang="en-US" dirty="0">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You formed your team of one to six people, aged 13-18 years.  </a:t>
            </a:r>
            <a:endParaRPr lang="en-US" sz="1750" dirty="0">
              <a:cs typeface="Segoe UI"/>
            </a:endParaRPr>
          </a:p>
          <a:p>
            <a:pPr indent="-228600" algn="ctr" defTabSz="914400">
              <a:lnSpc>
                <a:spcPct val="90000"/>
              </a:lnSpc>
              <a:spcAft>
                <a:spcPts val="600"/>
              </a:spcAft>
              <a:buFont typeface="Arial" panose="020B0604020202020204" pitchFamily="34" charset="0"/>
              <a:buChar char="•"/>
            </a:pPr>
            <a:r>
              <a:rPr lang="en-US" sz="1750" dirty="0">
                <a:cs typeface="Segoe UI"/>
              </a:rPr>
              <a:t>You chose a category (from Earth, Accessibility, Cultural Heritage, Humanitarian Action or Health), and then identified a specific problem your team wants to try to solve. </a:t>
            </a:r>
          </a:p>
          <a:p>
            <a:pPr indent="-228600" algn="ctr" defTabSz="914400">
              <a:lnSpc>
                <a:spcPct val="90000"/>
              </a:lnSpc>
              <a:spcAft>
                <a:spcPts val="600"/>
              </a:spcAft>
              <a:buFont typeface="Arial" panose="020B0604020202020204" pitchFamily="34" charset="0"/>
              <a:buChar char="•"/>
            </a:pPr>
            <a:r>
              <a:rPr lang="en-US" sz="1750" dirty="0">
                <a:cs typeface="Segoe UI"/>
              </a:rPr>
              <a:t>By this point, your team should be able to fill out some of Slide One and Slide Two in your PowerPoint Submission Template. Try to do this before Lesson Two!  </a:t>
            </a:r>
          </a:p>
          <a:p>
            <a:pPr indent="-228600" algn="ctr" defTabSz="914400">
              <a:lnSpc>
                <a:spcPct val="90000"/>
              </a:lnSpc>
              <a:spcAft>
                <a:spcPts val="600"/>
              </a:spcAft>
              <a:buFont typeface="Arial" panose="020B0604020202020204" pitchFamily="34" charset="0"/>
              <a:buChar char="•"/>
            </a:pPr>
            <a:endParaRPr lang="en-US" sz="1800" dirty="0">
              <a:cs typeface="Segoe UI"/>
            </a:endParaRPr>
          </a:p>
          <a:p>
            <a:pPr algn="ctr" defTabSz="914400">
              <a:lnSpc>
                <a:spcPct val="90000"/>
              </a:lnSpc>
              <a:spcAft>
                <a:spcPts val="600"/>
              </a:spcAft>
            </a:pPr>
            <a:r>
              <a:rPr lang="en-US" sz="1800" b="1" dirty="0">
                <a:solidFill>
                  <a:srgbClr val="7030A0"/>
                </a:solidFill>
                <a:ea typeface="+mn-lt"/>
                <a:cs typeface="+mn-lt"/>
              </a:rPr>
              <a:t>What is next?</a:t>
            </a:r>
            <a:endParaRPr lang="en-US" sz="1800" dirty="0">
              <a:ea typeface="+mn-lt"/>
              <a:cs typeface="+mn-lt"/>
            </a:endParaRPr>
          </a:p>
          <a:p>
            <a:pPr indent="-228600" algn="ctr" defTabSz="914400">
              <a:lnSpc>
                <a:spcPct val="90000"/>
              </a:lnSpc>
              <a:spcAft>
                <a:spcPts val="600"/>
              </a:spcAft>
              <a:buFont typeface="Arial" panose="020B0604020202020204" pitchFamily="34" charset="0"/>
              <a:buChar char="•"/>
            </a:pPr>
            <a:endParaRPr lang="en-US" sz="1800" dirty="0">
              <a:solidFill>
                <a:srgbClr val="1A1A1A"/>
              </a:solidFill>
              <a:cs typeface="Segoe UI"/>
            </a:endParaRPr>
          </a:p>
          <a:p>
            <a:pPr indent="-228600" algn="ctr" defTabSz="914400">
              <a:lnSpc>
                <a:spcPct val="90000"/>
              </a:lnSpc>
              <a:spcAft>
                <a:spcPts val="600"/>
              </a:spcAft>
              <a:buFont typeface="Arial" panose="020B0604020202020204" pitchFamily="34" charset="0"/>
              <a:buChar char="•"/>
            </a:pPr>
            <a:r>
              <a:rPr lang="en-US" sz="1800" dirty="0">
                <a:cs typeface="Segoe UI"/>
              </a:rPr>
              <a:t>In our next lesson we are going to learn about AI! </a:t>
            </a:r>
          </a:p>
          <a:p>
            <a:pPr indent="-228600" defTabSz="914400">
              <a:lnSpc>
                <a:spcPct val="90000"/>
              </a:lnSpc>
              <a:spcAft>
                <a:spcPts val="600"/>
              </a:spcAft>
              <a:buFont typeface="Arial" panose="020B0604020202020204" pitchFamily="34" charset="0"/>
              <a:buChar char="•"/>
            </a:pPr>
            <a:endParaRPr lang="en-US" sz="1800" dirty="0">
              <a:cs typeface="Segoe UI"/>
            </a:endParaRPr>
          </a:p>
        </p:txBody>
      </p:sp>
    </p:spTree>
    <p:extLst>
      <p:ext uri="{BB962C8B-B14F-4D97-AF65-F5344CB8AC3E}">
        <p14:creationId xmlns:p14="http://schemas.microsoft.com/office/powerpoint/2010/main" val="10050337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34415-AB18-48EA-AD3C-9937A153EA3D}"/>
              </a:ext>
            </a:extLst>
          </p:cNvPr>
          <p:cNvSpPr>
            <a:spLocks noGrp="1"/>
          </p:cNvSpPr>
          <p:nvPr>
            <p:ph type="title"/>
          </p:nvPr>
        </p:nvSpPr>
        <p:spPr>
          <a:xfrm>
            <a:off x="449188" y="2508816"/>
            <a:ext cx="4383641" cy="699044"/>
          </a:xfrm>
        </p:spPr>
        <p:txBody>
          <a:bodyPr/>
          <a:lstStyle/>
          <a:p>
            <a:r>
              <a:rPr lang="en-US" sz="4800" dirty="0">
                <a:cs typeface="Segoe UI"/>
              </a:rPr>
              <a:t>Bonus Activity!</a:t>
            </a:r>
            <a:endParaRPr lang="en-US" dirty="0"/>
          </a:p>
        </p:txBody>
      </p:sp>
      <p:sp>
        <p:nvSpPr>
          <p:cNvPr id="3" name="Text Placeholder 2">
            <a:extLst>
              <a:ext uri="{FF2B5EF4-FFF2-40B4-BE49-F238E27FC236}">
                <a16:creationId xmlns:a16="http://schemas.microsoft.com/office/drawing/2014/main" id="{5EF4BF68-D41B-4ACE-BE6D-C18BD0ADE721}"/>
              </a:ext>
            </a:extLst>
          </p:cNvPr>
          <p:cNvSpPr>
            <a:spLocks noGrp="1"/>
          </p:cNvSpPr>
          <p:nvPr>
            <p:ph type="body" sz="quarter" idx="12"/>
          </p:nvPr>
        </p:nvSpPr>
        <p:spPr>
          <a:xfrm>
            <a:off x="508505" y="3403659"/>
            <a:ext cx="10872520" cy="1231106"/>
          </a:xfrm>
        </p:spPr>
        <p:txBody>
          <a:bodyPr vert="horz" wrap="square" lIns="0" tIns="0" rIns="0" bIns="0" rtlCol="0" anchor="t">
            <a:spAutoFit/>
          </a:bodyPr>
          <a:lstStyle/>
          <a:p>
            <a:r>
              <a:rPr lang="en-US" dirty="0">
                <a:ea typeface="+mn-lt"/>
                <a:cs typeface="+mn-lt"/>
              </a:rPr>
              <a:t>If you would like to support your students to get inspired about each of the different AI for Good categories you can view these short videos: </a:t>
            </a:r>
          </a:p>
          <a:p>
            <a:endParaRPr lang="en-US" dirty="0">
              <a:ea typeface="+mn-lt"/>
              <a:cs typeface="+mn-lt"/>
            </a:endParaRPr>
          </a:p>
          <a:p>
            <a:endParaRPr lang="en-US" dirty="0">
              <a:cs typeface="Segoe UI"/>
            </a:endParaRPr>
          </a:p>
        </p:txBody>
      </p:sp>
      <p:pic>
        <p:nvPicPr>
          <p:cNvPr id="6" name="Online Media 1" descr="Fighting extinction with Microsoft AI and citizen science">
            <a:hlinkClick r:id="" action="ppaction://media"/>
            <a:extLst>
              <a:ext uri="{FF2B5EF4-FFF2-40B4-BE49-F238E27FC236}">
                <a16:creationId xmlns:a16="http://schemas.microsoft.com/office/drawing/2014/main" id="{0AF86A9E-BEC3-400D-97F2-06E90EC5A294}"/>
              </a:ext>
            </a:extLst>
          </p:cNvPr>
          <p:cNvPicPr>
            <a:picLocks noRot="1" noChangeAspect="1"/>
          </p:cNvPicPr>
          <p:nvPr>
            <a:videoFile r:link="rId1"/>
          </p:nvPr>
        </p:nvPicPr>
        <p:blipFill>
          <a:blip r:embed="rId8"/>
          <a:stretch>
            <a:fillRect/>
          </a:stretch>
        </p:blipFill>
        <p:spPr>
          <a:xfrm>
            <a:off x="162764" y="4218990"/>
            <a:ext cx="2187784" cy="1231106"/>
          </a:xfrm>
          <a:prstGeom prst="rect">
            <a:avLst/>
          </a:prstGeom>
        </p:spPr>
      </p:pic>
      <p:sp>
        <p:nvSpPr>
          <p:cNvPr id="8" name="Text Placeholder 2">
            <a:extLst>
              <a:ext uri="{FF2B5EF4-FFF2-40B4-BE49-F238E27FC236}">
                <a16:creationId xmlns:a16="http://schemas.microsoft.com/office/drawing/2014/main" id="{79B5660E-FA99-40B6-BD4E-71A261D09E18}"/>
              </a:ext>
            </a:extLst>
          </p:cNvPr>
          <p:cNvSpPr txBox="1">
            <a:spLocks/>
          </p:cNvSpPr>
          <p:nvPr/>
        </p:nvSpPr>
        <p:spPr>
          <a:xfrm>
            <a:off x="290906" y="5555303"/>
            <a:ext cx="2084054" cy="1077218"/>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ea typeface="+mn-lt"/>
                <a:cs typeface="+mn-lt"/>
              </a:rPr>
              <a:t>Earth</a:t>
            </a:r>
            <a:endParaRPr lang="en-US" sz="1000" dirty="0">
              <a:solidFill>
                <a:schemeClr val="tx1"/>
              </a:solidFill>
              <a:ea typeface="+mn-lt"/>
              <a:cs typeface="+mn-lt"/>
            </a:endParaRPr>
          </a:p>
          <a:p>
            <a:r>
              <a:rPr lang="en-US" sz="1000" u="sng" dirty="0">
                <a:solidFill>
                  <a:schemeClr val="tx1"/>
                </a:solidFill>
              </a:rPr>
              <a:t>https://youtu.be/rQqao37u1wU </a:t>
            </a:r>
            <a:endParaRPr lang="en-US" sz="1000" dirty="0">
              <a:solidFill>
                <a:schemeClr val="tx1"/>
              </a:solidFill>
              <a:ea typeface="+mn-lt"/>
              <a:cs typeface="+mn-lt"/>
            </a:endParaRPr>
          </a:p>
          <a:p>
            <a:endParaRPr lang="en-US" dirty="0">
              <a:solidFill>
                <a:schemeClr val="tx1"/>
              </a:solidFill>
              <a:ea typeface="+mn-lt"/>
              <a:cs typeface="+mn-lt"/>
            </a:endParaRPr>
          </a:p>
          <a:p>
            <a:endParaRPr lang="en-US" dirty="0">
              <a:cs typeface="Segoe UI"/>
            </a:endParaRPr>
          </a:p>
        </p:txBody>
      </p:sp>
      <p:pic>
        <p:nvPicPr>
          <p:cNvPr id="9" name="Online Media 2" descr="AI for Cultural Heritage: The MÄori Language Included in Microsoft Translator app">
            <a:hlinkClick r:id="" action="ppaction://media"/>
            <a:extLst>
              <a:ext uri="{FF2B5EF4-FFF2-40B4-BE49-F238E27FC236}">
                <a16:creationId xmlns:a16="http://schemas.microsoft.com/office/drawing/2014/main" id="{08F7282B-D0B6-436B-9B5B-36AD38B5F6FB}"/>
              </a:ext>
            </a:extLst>
          </p:cNvPr>
          <p:cNvPicPr>
            <a:picLocks noRot="1" noChangeAspect="1"/>
          </p:cNvPicPr>
          <p:nvPr>
            <a:videoFile r:link="rId2"/>
          </p:nvPr>
        </p:nvPicPr>
        <p:blipFill>
          <a:blip r:embed="rId9"/>
          <a:stretch>
            <a:fillRect/>
          </a:stretch>
        </p:blipFill>
        <p:spPr>
          <a:xfrm>
            <a:off x="2531435" y="4218990"/>
            <a:ext cx="2202084" cy="1239154"/>
          </a:xfrm>
          <a:prstGeom prst="rect">
            <a:avLst/>
          </a:prstGeom>
        </p:spPr>
      </p:pic>
      <p:sp>
        <p:nvSpPr>
          <p:cNvPr id="10" name="Text Placeholder 2">
            <a:extLst>
              <a:ext uri="{FF2B5EF4-FFF2-40B4-BE49-F238E27FC236}">
                <a16:creationId xmlns:a16="http://schemas.microsoft.com/office/drawing/2014/main" id="{214C8530-7CE8-4BDF-BCB9-D44C82743EEE}"/>
              </a:ext>
            </a:extLst>
          </p:cNvPr>
          <p:cNvSpPr txBox="1">
            <a:spLocks/>
          </p:cNvSpPr>
          <p:nvPr/>
        </p:nvSpPr>
        <p:spPr>
          <a:xfrm>
            <a:off x="2533396" y="5555303"/>
            <a:ext cx="2084054" cy="769441"/>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ea typeface="+mn-lt"/>
                <a:cs typeface="+mn-lt"/>
              </a:rPr>
              <a:t>Cultural Heritage</a:t>
            </a:r>
            <a:endParaRPr lang="en-US" sz="1000" dirty="0">
              <a:solidFill>
                <a:schemeClr val="tx1"/>
              </a:solidFill>
              <a:ea typeface="+mn-lt"/>
              <a:cs typeface="+mn-lt"/>
            </a:endParaRPr>
          </a:p>
          <a:p>
            <a:pPr algn="ctr"/>
            <a:r>
              <a:rPr lang="en-US" sz="1000" u="sng" dirty="0">
                <a:solidFill>
                  <a:schemeClr val="tx1"/>
                </a:solidFill>
                <a:hlinkClick r:id="rId10">
                  <a:extLst>
                    <a:ext uri="{A12FA001-AC4F-418D-AE19-62706E023703}">
                      <ahyp:hlinkClr xmlns:ahyp="http://schemas.microsoft.com/office/drawing/2018/hyperlinkcolor" val="tx"/>
                    </a:ext>
                  </a:extLst>
                </a:hlinkClick>
              </a:rPr>
              <a:t>https://youtu.be/h8-0g0rlhKM</a:t>
            </a:r>
            <a:r>
              <a:rPr lang="en-US" sz="1000" dirty="0">
                <a:solidFill>
                  <a:schemeClr val="tx1"/>
                </a:solidFill>
              </a:rPr>
              <a:t> </a:t>
            </a:r>
            <a:endParaRPr lang="en-US" dirty="0">
              <a:solidFill>
                <a:schemeClr val="tx1"/>
              </a:solidFill>
              <a:ea typeface="+mn-lt"/>
              <a:cs typeface="+mn-lt"/>
            </a:endParaRPr>
          </a:p>
          <a:p>
            <a:endParaRPr lang="en-US" dirty="0">
              <a:cs typeface="Segoe UI"/>
            </a:endParaRPr>
          </a:p>
        </p:txBody>
      </p:sp>
      <p:pic>
        <p:nvPicPr>
          <p:cNvPr id="11" name="Online Media 1" descr="Microsoft Ignite: AI For Humanitarian Action">
            <a:hlinkClick r:id="" action="ppaction://media"/>
            <a:extLst>
              <a:ext uri="{FF2B5EF4-FFF2-40B4-BE49-F238E27FC236}">
                <a16:creationId xmlns:a16="http://schemas.microsoft.com/office/drawing/2014/main" id="{D235AC71-036A-4B07-B512-95120838E062}"/>
              </a:ext>
            </a:extLst>
          </p:cNvPr>
          <p:cNvPicPr>
            <a:picLocks noRot="1" noChangeAspect="1"/>
          </p:cNvPicPr>
          <p:nvPr>
            <a:videoFile r:link="rId3"/>
          </p:nvPr>
        </p:nvPicPr>
        <p:blipFill>
          <a:blip r:embed="rId11"/>
          <a:stretch>
            <a:fillRect/>
          </a:stretch>
        </p:blipFill>
        <p:spPr>
          <a:xfrm>
            <a:off x="4930289" y="4219949"/>
            <a:ext cx="2202084" cy="1238195"/>
          </a:xfrm>
          <a:prstGeom prst="rect">
            <a:avLst/>
          </a:prstGeom>
        </p:spPr>
      </p:pic>
      <p:sp>
        <p:nvSpPr>
          <p:cNvPr id="12" name="Text Placeholder 2">
            <a:extLst>
              <a:ext uri="{FF2B5EF4-FFF2-40B4-BE49-F238E27FC236}">
                <a16:creationId xmlns:a16="http://schemas.microsoft.com/office/drawing/2014/main" id="{523BD355-87C5-46ED-B13B-CD6F9DE28CF2}"/>
              </a:ext>
            </a:extLst>
          </p:cNvPr>
          <p:cNvSpPr txBox="1">
            <a:spLocks/>
          </p:cNvSpPr>
          <p:nvPr/>
        </p:nvSpPr>
        <p:spPr>
          <a:xfrm>
            <a:off x="4832829" y="5555303"/>
            <a:ext cx="2397004" cy="461665"/>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ea typeface="+mn-lt"/>
                <a:cs typeface="+mn-lt"/>
              </a:rPr>
              <a:t>Humanitarian Action</a:t>
            </a:r>
            <a:endParaRPr lang="en-US" sz="1000" dirty="0">
              <a:solidFill>
                <a:schemeClr val="tx1"/>
              </a:solidFill>
              <a:ea typeface="+mn-lt"/>
              <a:cs typeface="+mn-lt"/>
            </a:endParaRPr>
          </a:p>
          <a:p>
            <a:pPr algn="ctr"/>
            <a:r>
              <a:rPr lang="en-US" sz="1000" u="sng" dirty="0">
                <a:solidFill>
                  <a:schemeClr val="tx1"/>
                </a:solidFill>
              </a:rPr>
              <a:t>https://youtu.be/7VqH9mVSWlg </a:t>
            </a:r>
            <a:endParaRPr lang="en-US" dirty="0">
              <a:solidFill>
                <a:schemeClr val="tx1"/>
              </a:solidFill>
              <a:cs typeface="Segoe UI"/>
            </a:endParaRPr>
          </a:p>
        </p:txBody>
      </p:sp>
      <p:pic>
        <p:nvPicPr>
          <p:cNvPr id="13" name="Online Media 1" descr="Microsoft Build: AI for Accessibility">
            <a:hlinkClick r:id="" action="ppaction://media"/>
            <a:extLst>
              <a:ext uri="{FF2B5EF4-FFF2-40B4-BE49-F238E27FC236}">
                <a16:creationId xmlns:a16="http://schemas.microsoft.com/office/drawing/2014/main" id="{47D6EF05-B7F0-499B-ABBD-A1060696F251}"/>
              </a:ext>
            </a:extLst>
          </p:cNvPr>
          <p:cNvPicPr>
            <a:picLocks noRot="1" noChangeAspect="1"/>
          </p:cNvPicPr>
          <p:nvPr>
            <a:videoFile r:link="rId4"/>
          </p:nvPr>
        </p:nvPicPr>
        <p:blipFill>
          <a:blip r:embed="rId12"/>
          <a:stretch>
            <a:fillRect/>
          </a:stretch>
        </p:blipFill>
        <p:spPr>
          <a:xfrm>
            <a:off x="7329143" y="4219949"/>
            <a:ext cx="2202084" cy="1238672"/>
          </a:xfrm>
          <a:prstGeom prst="rect">
            <a:avLst/>
          </a:prstGeom>
        </p:spPr>
      </p:pic>
      <p:sp>
        <p:nvSpPr>
          <p:cNvPr id="14" name="Text Placeholder 2">
            <a:extLst>
              <a:ext uri="{FF2B5EF4-FFF2-40B4-BE49-F238E27FC236}">
                <a16:creationId xmlns:a16="http://schemas.microsoft.com/office/drawing/2014/main" id="{8EDD1403-D933-4CAE-AAC8-36E54FA3396D}"/>
              </a:ext>
            </a:extLst>
          </p:cNvPr>
          <p:cNvSpPr txBox="1">
            <a:spLocks/>
          </p:cNvSpPr>
          <p:nvPr/>
        </p:nvSpPr>
        <p:spPr>
          <a:xfrm>
            <a:off x="7168858" y="5581016"/>
            <a:ext cx="2397004" cy="461665"/>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ea typeface="+mn-lt"/>
                <a:cs typeface="+mn-lt"/>
              </a:rPr>
              <a:t>Accessibility</a:t>
            </a:r>
            <a:endParaRPr lang="en-US" sz="1000" dirty="0">
              <a:solidFill>
                <a:schemeClr val="tx1"/>
              </a:solidFill>
              <a:ea typeface="+mn-lt"/>
              <a:cs typeface="+mn-lt"/>
            </a:endParaRPr>
          </a:p>
          <a:p>
            <a:pPr algn="ctr"/>
            <a:r>
              <a:rPr lang="en-US" sz="1000" u="sng" dirty="0">
                <a:solidFill>
                  <a:schemeClr val="tx1"/>
                </a:solidFill>
              </a:rPr>
              <a:t>https://youtu.be/bbrZ2pvubL0</a:t>
            </a:r>
            <a:endParaRPr lang="en-US" dirty="0">
              <a:solidFill>
                <a:schemeClr val="tx1"/>
              </a:solidFill>
              <a:cs typeface="Segoe UI"/>
            </a:endParaRPr>
          </a:p>
        </p:txBody>
      </p:sp>
      <p:pic>
        <p:nvPicPr>
          <p:cNvPr id="15" name="Online Media 3" title="AI for Health Program">
            <a:hlinkClick r:id="" action="ppaction://media"/>
            <a:extLst>
              <a:ext uri="{FF2B5EF4-FFF2-40B4-BE49-F238E27FC236}">
                <a16:creationId xmlns:a16="http://schemas.microsoft.com/office/drawing/2014/main" id="{29A8F69A-FB14-4272-954E-2A2F9950D1CF}"/>
              </a:ext>
            </a:extLst>
          </p:cNvPr>
          <p:cNvPicPr>
            <a:picLocks noRot="1" noChangeAspect="1"/>
          </p:cNvPicPr>
          <p:nvPr>
            <a:videoFile r:link="rId5"/>
          </p:nvPr>
        </p:nvPicPr>
        <p:blipFill>
          <a:blip r:embed="rId13"/>
          <a:stretch>
            <a:fillRect/>
          </a:stretch>
        </p:blipFill>
        <p:spPr>
          <a:xfrm>
            <a:off x="9681931" y="4219949"/>
            <a:ext cx="2444920" cy="1361067"/>
          </a:xfrm>
          <a:prstGeom prst="rect">
            <a:avLst/>
          </a:prstGeom>
        </p:spPr>
      </p:pic>
      <p:sp>
        <p:nvSpPr>
          <p:cNvPr id="16" name="Text Placeholder 2">
            <a:extLst>
              <a:ext uri="{FF2B5EF4-FFF2-40B4-BE49-F238E27FC236}">
                <a16:creationId xmlns:a16="http://schemas.microsoft.com/office/drawing/2014/main" id="{459B7FA3-9567-4156-87BD-2A8760965F94}"/>
              </a:ext>
            </a:extLst>
          </p:cNvPr>
          <p:cNvSpPr txBox="1">
            <a:spLocks/>
          </p:cNvSpPr>
          <p:nvPr/>
        </p:nvSpPr>
        <p:spPr>
          <a:xfrm>
            <a:off x="9681931" y="5535436"/>
            <a:ext cx="2397004" cy="61555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2000" kern="1200" spc="0" baseline="0">
                <a:gradFill>
                  <a:gsLst>
                    <a:gs pos="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ea typeface="+mn-lt"/>
                <a:cs typeface="+mn-lt"/>
              </a:rPr>
              <a:t>Health</a:t>
            </a:r>
            <a:endParaRPr lang="en-US" sz="1000" dirty="0">
              <a:solidFill>
                <a:schemeClr val="tx1"/>
              </a:solidFill>
              <a:ea typeface="+mn-lt"/>
              <a:cs typeface="+mn-lt"/>
            </a:endParaRPr>
          </a:p>
          <a:p>
            <a:pPr algn="ctr"/>
            <a:r>
              <a:rPr lang="en-US" sz="1000" dirty="0">
                <a:ea typeface="+mn-lt"/>
                <a:cs typeface="+mn-lt"/>
              </a:rPr>
              <a:t>https://www.youtube.com/watch?v=ii-FfE-7C-k</a:t>
            </a:r>
            <a:r>
              <a:rPr lang="en-US" sz="1000" u="sng" dirty="0">
                <a:solidFill>
                  <a:schemeClr val="bg1"/>
                </a:solidFill>
                <a:cs typeface="Segoe UI Semilight"/>
              </a:rPr>
              <a:t>FfE-7C-k</a:t>
            </a:r>
            <a:endParaRPr lang="en-US">
              <a:solidFill>
                <a:schemeClr val="bg1"/>
              </a:solidFill>
              <a:cs typeface="Segoe UI"/>
            </a:endParaRPr>
          </a:p>
        </p:txBody>
      </p:sp>
    </p:spTree>
    <p:extLst>
      <p:ext uri="{BB962C8B-B14F-4D97-AF65-F5344CB8AC3E}">
        <p14:creationId xmlns:p14="http://schemas.microsoft.com/office/powerpoint/2010/main" val="22880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1"/>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13"/>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3" restart="whenNotActive" fill="hold" evtFilter="cancelBubble" nodeType="interactiveSeq">
                <p:stCondLst>
                  <p:cond evt="onClick" delay="0">
                    <p:tgtEl>
                      <p:spTgt spid="6"/>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6"/>
                                        </p:tgtEl>
                                      </p:cBhvr>
                                    </p:cmd>
                                  </p:childTnLst>
                                </p:cTn>
                              </p:par>
                            </p:childTnLst>
                          </p:cTn>
                        </p:par>
                      </p:childTnLst>
                    </p:cTn>
                  </p:par>
                </p:childTnLst>
              </p:cTn>
              <p:nextCondLst>
                <p:cond evt="onClick" delay="0">
                  <p:tgtEl>
                    <p:spTgt spid="6"/>
                  </p:tgtEl>
                </p:cond>
              </p:nextCondLst>
            </p:seq>
            <p:video>
              <p:cMediaNode vol="80000">
                <p:cTn id="28" fill="hold" display="0">
                  <p:stCondLst>
                    <p:cond delay="indefinite"/>
                  </p:stCondLst>
                </p:cTn>
                <p:tgtEl>
                  <p:spTgt spid="6"/>
                </p:tgtEl>
              </p:cMediaNode>
            </p:video>
            <p:seq concurrent="1" nextAc="seek">
              <p:cTn id="29" restart="whenNotActive" fill="hold" evtFilter="cancelBubble" nodeType="interactiveSeq">
                <p:stCondLst>
                  <p:cond evt="onClick" delay="0">
                    <p:tgtEl>
                      <p:spTgt spid="9"/>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9"/>
                                        </p:tgtEl>
                                      </p:cBhvr>
                                    </p:cmd>
                                  </p:childTnLst>
                                </p:cTn>
                              </p:par>
                            </p:childTnLst>
                          </p:cTn>
                        </p:par>
                      </p:childTnLst>
                    </p:cTn>
                  </p:par>
                </p:childTnLst>
              </p:cTn>
              <p:nextCondLst>
                <p:cond evt="onClick" delay="0">
                  <p:tgtEl>
                    <p:spTgt spid="9"/>
                  </p:tgtEl>
                </p:cond>
              </p:nextCondLst>
            </p:seq>
            <p:video>
              <p:cMediaNode vol="80000">
                <p:cTn id="34" fill="hold" display="0">
                  <p:stCondLst>
                    <p:cond delay="indefinite"/>
                  </p:stCondLst>
                </p:cTn>
                <p:tgtEl>
                  <p:spTgt spid="9"/>
                </p:tgtEl>
              </p:cMediaNode>
            </p:video>
            <p:seq concurrent="1" nextAc="seek">
              <p:cTn id="35" restart="whenNotActive" fill="hold" evtFilter="cancelBubble" nodeType="interactiveSeq">
                <p:stCondLst>
                  <p:cond evt="onClick" delay="0">
                    <p:tgtEl>
                      <p:spTgt spid="11"/>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1"/>
                                        </p:tgtEl>
                                      </p:cBhvr>
                                    </p:cmd>
                                  </p:childTnLst>
                                </p:cTn>
                              </p:par>
                            </p:childTnLst>
                          </p:cTn>
                        </p:par>
                      </p:childTnLst>
                    </p:cTn>
                  </p:par>
                </p:childTnLst>
              </p:cTn>
              <p:nextCondLst>
                <p:cond evt="onClick" delay="0">
                  <p:tgtEl>
                    <p:spTgt spid="11"/>
                  </p:tgtEl>
                </p:cond>
              </p:nextCondLst>
            </p:seq>
            <p:video>
              <p:cMediaNode vol="80000">
                <p:cTn id="40" fill="hold" display="0">
                  <p:stCondLst>
                    <p:cond delay="indefinite"/>
                  </p:stCondLst>
                </p:cTn>
                <p:tgtEl>
                  <p:spTgt spid="11"/>
                </p:tgtEl>
              </p:cMediaNode>
            </p:video>
            <p:seq concurrent="1" nextAc="seek">
              <p:cTn id="41" restart="whenNotActive" fill="hold" evtFilter="cancelBubble" nodeType="interactiveSeq">
                <p:stCondLst>
                  <p:cond evt="onClick" delay="0">
                    <p:tgtEl>
                      <p:spTgt spid="13"/>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13"/>
                                        </p:tgtEl>
                                      </p:cBhvr>
                                    </p:cmd>
                                  </p:childTnLst>
                                </p:cTn>
                              </p:par>
                            </p:childTnLst>
                          </p:cTn>
                        </p:par>
                      </p:childTnLst>
                    </p:cTn>
                  </p:par>
                </p:childTnLst>
              </p:cTn>
              <p:nextCondLst>
                <p:cond evt="onClick" delay="0">
                  <p:tgtEl>
                    <p:spTgt spid="13"/>
                  </p:tgtEl>
                </p:cond>
              </p:nextCondLst>
            </p:seq>
            <p:video>
              <p:cMediaNode vol="80000">
                <p:cTn id="46" fill="hold" display="0">
                  <p:stCondLst>
                    <p:cond delay="indefinite"/>
                  </p:stCondLst>
                </p:cTn>
                <p:tgtEl>
                  <p:spTgt spid="13"/>
                </p:tgtEl>
              </p:cMediaNode>
            </p:video>
            <p:seq concurrent="1" nextAc="seek">
              <p:cTn id="47" restart="whenNotActive" fill="hold" evtFilter="cancelBubble" nodeType="interactiveSeq">
                <p:stCondLst>
                  <p:cond evt="onClick" delay="0">
                    <p:tgtEl>
                      <p:spTgt spid="15"/>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15"/>
                                        </p:tgtEl>
                                      </p:cBhvr>
                                    </p:cmd>
                                  </p:childTnLst>
                                </p:cTn>
                              </p:par>
                            </p:childTnLst>
                          </p:cTn>
                        </p:par>
                      </p:childTnLst>
                    </p:cTn>
                  </p:par>
                </p:childTnLst>
              </p:cTn>
              <p:nextCondLst>
                <p:cond evt="onClick" delay="0">
                  <p:tgtEl>
                    <p:spTgt spid="15"/>
                  </p:tgtEl>
                </p:cond>
              </p:nextCondLst>
            </p:seq>
            <p:video>
              <p:cMediaNode vol="80000">
                <p:cTn id="52" fill="hold" display="0">
                  <p:stCondLst>
                    <p:cond delay="indefinite"/>
                  </p:stCondLst>
                </p:cTn>
                <p:tgtEl>
                  <p:spTgt spid="1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p:txBody>
          <a:bodyPr vert="horz" lIns="91440" tIns="45720" rIns="91440" bIns="45720" rtlCol="0" anchor="ctr">
            <a:normAutofit fontScale="90000"/>
          </a:bodyPr>
          <a:lstStyle/>
          <a:p>
            <a:pPr defTabSz="914400">
              <a:lnSpc>
                <a:spcPct val="90000"/>
              </a:lnSpc>
            </a:pPr>
            <a:r>
              <a:rPr lang="en-US" sz="4400" b="1" dirty="0">
                <a:solidFill>
                  <a:srgbClr val="7030A0"/>
                </a:solidFill>
                <a:ea typeface="+mj-ea"/>
                <a:cs typeface="+mj-cs"/>
              </a:rPr>
              <a:t>What is Imagine Cup Junior?</a:t>
            </a:r>
            <a:endParaRPr lang="en-US" sz="4400" dirty="0">
              <a:solidFill>
                <a:srgbClr val="7030A0"/>
              </a:solidFill>
              <a:ea typeface="+mj-ea"/>
              <a:cs typeface="+mj-cs"/>
            </a:endParaRPr>
          </a:p>
        </p:txBody>
      </p:sp>
      <p:pic>
        <p:nvPicPr>
          <p:cNvPr id="6" name="Picture 5">
            <a:extLst>
              <a:ext uri="{FF2B5EF4-FFF2-40B4-BE49-F238E27FC236}">
                <a16:creationId xmlns:a16="http://schemas.microsoft.com/office/drawing/2014/main" id="{4E646E2B-E69B-4460-92A3-BC0D2B43B010}"/>
              </a:ext>
            </a:extLst>
          </p:cNvPr>
          <p:cNvPicPr>
            <a:picLocks noChangeAspect="1"/>
          </p:cNvPicPr>
          <p:nvPr/>
        </p:nvPicPr>
        <p:blipFill>
          <a:blip r:embed="rId3"/>
          <a:stretch>
            <a:fillRect/>
          </a:stretch>
        </p:blipFill>
        <p:spPr>
          <a:xfrm>
            <a:off x="678346" y="1435100"/>
            <a:ext cx="5874210" cy="3299835"/>
          </a:xfrm>
          <a:prstGeom prst="rect">
            <a:avLst/>
          </a:prstGeom>
        </p:spPr>
      </p:pic>
      <p:sp>
        <p:nvSpPr>
          <p:cNvPr id="8" name="TextBox 7">
            <a:extLst>
              <a:ext uri="{FF2B5EF4-FFF2-40B4-BE49-F238E27FC236}">
                <a16:creationId xmlns:a16="http://schemas.microsoft.com/office/drawing/2014/main" id="{38F40175-B1BE-4853-AE27-44655559E22B}"/>
              </a:ext>
            </a:extLst>
          </p:cNvPr>
          <p:cNvSpPr txBox="1"/>
          <p:nvPr/>
        </p:nvSpPr>
        <p:spPr>
          <a:xfrm>
            <a:off x="678346" y="4912468"/>
            <a:ext cx="7440975" cy="615553"/>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rPr>
              <a:t>Introduction to Imagine Cup Junior | </a:t>
            </a:r>
            <a:r>
              <a:rPr lang="en-US" sz="1800" u="sng" dirty="0">
                <a:solidFill>
                  <a:srgbClr val="0000FF"/>
                </a:solidFill>
                <a:effectLst/>
                <a:latin typeface="Calibri" panose="020F0502020204030204" pitchFamily="34" charset="0"/>
                <a:ea typeface="Calibri" panose="020F0502020204030204" pitchFamily="34" charset="0"/>
                <a:hlinkClick r:id="rId4"/>
              </a:rPr>
              <a:t>https://youtu.be/_o-zzES-NRg</a:t>
            </a:r>
            <a:endParaRPr lang="en-US" sz="1800" dirty="0">
              <a:effectLst/>
              <a:latin typeface="Calibri" panose="020F0502020204030204" pitchFamily="34" charset="0"/>
              <a:ea typeface="Calibri" panose="020F0502020204030204" pitchFamily="34" charset="0"/>
            </a:endParaRPr>
          </a:p>
          <a:p>
            <a:pPr algn="l"/>
            <a:endParaRPr lang="en-US" sz="2000" dirty="0">
              <a:gradFill>
                <a:gsLst>
                  <a:gs pos="2917">
                    <a:schemeClr val="tx1"/>
                  </a:gs>
                  <a:gs pos="30000">
                    <a:schemeClr val="tx1"/>
                  </a:gs>
                </a:gsLst>
                <a:lin ang="5400000" scaled="0"/>
              </a:gradFill>
            </a:endParaRPr>
          </a:p>
        </p:txBody>
      </p:sp>
      <p:grpSp>
        <p:nvGrpSpPr>
          <p:cNvPr id="12" name="Group 11">
            <a:extLst>
              <a:ext uri="{FF2B5EF4-FFF2-40B4-BE49-F238E27FC236}">
                <a16:creationId xmlns:a16="http://schemas.microsoft.com/office/drawing/2014/main" id="{7A0545B4-4AE6-469B-9A29-8A3D0870BF2C}"/>
              </a:ext>
            </a:extLst>
          </p:cNvPr>
          <p:cNvGrpSpPr/>
          <p:nvPr/>
        </p:nvGrpSpPr>
        <p:grpSpPr>
          <a:xfrm>
            <a:off x="678346" y="1435100"/>
            <a:ext cx="5874210" cy="3299835"/>
            <a:chOff x="678346" y="1435100"/>
            <a:chExt cx="5874210" cy="3299835"/>
          </a:xfrm>
        </p:grpSpPr>
        <p:sp>
          <p:nvSpPr>
            <p:cNvPr id="11" name="Rectangle 10">
              <a:extLst>
                <a:ext uri="{FF2B5EF4-FFF2-40B4-BE49-F238E27FC236}">
                  <a16:creationId xmlns:a16="http://schemas.microsoft.com/office/drawing/2014/main" id="{017701E3-74C2-45BF-8A05-6C4B9776361C}"/>
                </a:ext>
              </a:extLst>
            </p:cNvPr>
            <p:cNvSpPr/>
            <p:nvPr/>
          </p:nvSpPr>
          <p:spPr bwMode="auto">
            <a:xfrm>
              <a:off x="678346" y="1435100"/>
              <a:ext cx="5874210" cy="3299835"/>
            </a:xfrm>
            <a:prstGeom prst="rect">
              <a:avLst/>
            </a:prstGeom>
            <a:solidFill>
              <a:srgbClr val="3A3A3A">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Play with solid fill">
              <a:hlinkClick r:id="rId5"/>
              <a:extLst>
                <a:ext uri="{FF2B5EF4-FFF2-40B4-BE49-F238E27FC236}">
                  <a16:creationId xmlns:a16="http://schemas.microsoft.com/office/drawing/2014/main" id="{37E73504-D853-46D2-9EC5-3438078517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6158" y="2338459"/>
              <a:ext cx="1175548" cy="1175548"/>
            </a:xfrm>
            <a:prstGeom prst="rect">
              <a:avLst/>
            </a:prstGeom>
          </p:spPr>
        </p:pic>
      </p:grpSp>
    </p:spTree>
    <p:extLst>
      <p:ext uri="{BB962C8B-B14F-4D97-AF65-F5344CB8AC3E}">
        <p14:creationId xmlns:p14="http://schemas.microsoft.com/office/powerpoint/2010/main" val="27540259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D1E3CF9-9211-4717-B0CA-7800782D165D}"/>
              </a:ext>
            </a:extLst>
          </p:cNvPr>
          <p:cNvSpPr txBox="1">
            <a:spLocks/>
          </p:cNvSpPr>
          <p:nvPr/>
        </p:nvSpPr>
        <p:spPr>
          <a:xfrm>
            <a:off x="688871" y="832956"/>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Judging Rubric</a:t>
            </a:r>
            <a:endParaRPr lang="en-US" sz="4400" b="1" dirty="0">
              <a:solidFill>
                <a:srgbClr val="7030A0"/>
              </a:solidFill>
              <a:ea typeface="+mj-ea"/>
              <a:cs typeface="Segoe UI Semibold"/>
            </a:endParaRPr>
          </a:p>
        </p:txBody>
      </p:sp>
      <p:sp>
        <p:nvSpPr>
          <p:cNvPr id="11" name="TextBox 10">
            <a:extLst>
              <a:ext uri="{FF2B5EF4-FFF2-40B4-BE49-F238E27FC236}">
                <a16:creationId xmlns:a16="http://schemas.microsoft.com/office/drawing/2014/main" id="{9CFB8CBD-5F0A-4959-852B-D075E1DF2EF4}"/>
              </a:ext>
            </a:extLst>
          </p:cNvPr>
          <p:cNvSpPr txBox="1"/>
          <p:nvPr/>
        </p:nvSpPr>
        <p:spPr>
          <a:xfrm>
            <a:off x="539157" y="2020997"/>
            <a:ext cx="5755113" cy="436795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defTabSz="914400">
              <a:lnSpc>
                <a:spcPct val="90000"/>
              </a:lnSpc>
              <a:spcAft>
                <a:spcPts val="600"/>
              </a:spcAft>
            </a:pPr>
            <a:r>
              <a:rPr lang="en-US" sz="1800" dirty="0">
                <a:cs typeface="Segoe UI"/>
              </a:rPr>
              <a:t>This is the rubric used by the judges to assess your student’s submissions. You can share this with your class and use it to guide their AI concepts as they </a:t>
            </a:r>
            <a:r>
              <a:rPr lang="en-US" sz="1800">
                <a:cs typeface="Segoe UI"/>
              </a:rPr>
              <a:t>fill out </a:t>
            </a:r>
            <a:r>
              <a:rPr lang="en-US" sz="1800" dirty="0">
                <a:cs typeface="Segoe UI"/>
              </a:rPr>
              <a:t>their PowerPoint Submission Template. </a:t>
            </a:r>
            <a:endParaRPr lang="en-US" dirty="0">
              <a:cs typeface="Segoe UI"/>
            </a:endParaRPr>
          </a:p>
        </p:txBody>
      </p:sp>
      <p:sp>
        <p:nvSpPr>
          <p:cNvPr id="2" name="5-Point Star 1">
            <a:extLst>
              <a:ext uri="{FF2B5EF4-FFF2-40B4-BE49-F238E27FC236}">
                <a16:creationId xmlns:a16="http://schemas.microsoft.com/office/drawing/2014/main" id="{AEBCEBB2-0A2B-3B46-6A2C-47E7ABEEE836}"/>
              </a:ext>
            </a:extLst>
          </p:cNvPr>
          <p:cNvSpPr/>
          <p:nvPr/>
        </p:nvSpPr>
        <p:spPr bwMode="auto">
          <a:xfrm>
            <a:off x="8813494" y="2500829"/>
            <a:ext cx="1377108" cy="1377108"/>
          </a:xfrm>
          <a:prstGeom prst="star5">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BE0691D-5B93-FDCC-6463-F7EBDBA64A49}"/>
              </a:ext>
            </a:extLst>
          </p:cNvPr>
          <p:cNvPicPr>
            <a:picLocks noChangeAspect="1"/>
          </p:cNvPicPr>
          <p:nvPr/>
        </p:nvPicPr>
        <p:blipFill>
          <a:blip r:embed="rId3"/>
          <a:stretch>
            <a:fillRect/>
          </a:stretch>
        </p:blipFill>
        <p:spPr>
          <a:xfrm>
            <a:off x="6096000" y="0"/>
            <a:ext cx="5868186" cy="6858000"/>
          </a:xfrm>
          <a:prstGeom prst="rect">
            <a:avLst/>
          </a:prstGeom>
        </p:spPr>
      </p:pic>
    </p:spTree>
    <p:extLst>
      <p:ext uri="{BB962C8B-B14F-4D97-AF65-F5344CB8AC3E}">
        <p14:creationId xmlns:p14="http://schemas.microsoft.com/office/powerpoint/2010/main" val="8096806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655320" y="365125"/>
            <a:ext cx="5120114" cy="1692794"/>
          </a:xfrm>
        </p:spPr>
        <p:txBody>
          <a:bodyPr vert="horz" lIns="91440" tIns="45720" rIns="91440" bIns="45720" rtlCol="0" anchor="ctr">
            <a:normAutofit/>
          </a:bodyPr>
          <a:lstStyle/>
          <a:p>
            <a:pPr defTabSz="914400">
              <a:lnSpc>
                <a:spcPct val="90000"/>
              </a:lnSpc>
            </a:pPr>
            <a:r>
              <a:rPr lang="en-US" sz="4400" b="1">
                <a:solidFill>
                  <a:srgbClr val="7030A0"/>
                </a:solidFill>
                <a:ea typeface="+mj-ea"/>
                <a:cs typeface="+mj-cs"/>
              </a:rPr>
              <a:t>What is Imagine Cup Junior?</a:t>
            </a:r>
            <a:endParaRPr lang="en-US" sz="4400">
              <a:solidFill>
                <a:srgbClr val="7030A0"/>
              </a:solidFill>
              <a:ea typeface="+mj-ea"/>
              <a:cs typeface="+mj-cs"/>
            </a:endParaRPr>
          </a:p>
        </p:txBody>
      </p:sp>
      <p:cxnSp>
        <p:nvCxnSpPr>
          <p:cNvPr id="7"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28C21A-16FB-4881-B416-181B5814532D}"/>
              </a:ext>
            </a:extLst>
          </p:cNvPr>
          <p:cNvSpPr txBox="1"/>
          <p:nvPr/>
        </p:nvSpPr>
        <p:spPr>
          <a:xfrm>
            <a:off x="655321" y="2575034"/>
            <a:ext cx="6443979" cy="346222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1800" dirty="0"/>
              <a:t>Imagine Cup Junior is a global technology challenge for students aged 13-18. </a:t>
            </a:r>
          </a:p>
          <a:p>
            <a:pPr indent="-228600" defTabSz="914400">
              <a:lnSpc>
                <a:spcPct val="90000"/>
              </a:lnSpc>
              <a:spcAft>
                <a:spcPts val="600"/>
              </a:spcAft>
              <a:buFont typeface="Arial" panose="020B0604020202020204" pitchFamily="34" charset="0"/>
              <a:buChar char="•"/>
            </a:pPr>
            <a:endParaRPr lang="en-US" sz="1800" dirty="0"/>
          </a:p>
          <a:p>
            <a:pPr indent="-228600" defTabSz="914400">
              <a:lnSpc>
                <a:spcPct val="90000"/>
              </a:lnSpc>
              <a:spcAft>
                <a:spcPts val="600"/>
              </a:spcAft>
              <a:buFont typeface="Arial" panose="020B0604020202020204" pitchFamily="34" charset="0"/>
              <a:buChar char="•"/>
            </a:pPr>
            <a:r>
              <a:rPr lang="en-US" sz="1800" dirty="0">
                <a:cs typeface="Segoe UI"/>
              </a:rPr>
              <a:t>In a team of one to six people, over six lessons, you will dream up a technology idea that will make a difference in the world. Your concept will compete with those dreamed up by thousands of other student teams from across the world. </a:t>
            </a:r>
          </a:p>
          <a:p>
            <a:pPr indent="-228600" defTabSz="914400">
              <a:lnSpc>
                <a:spcPct val="90000"/>
              </a:lnSpc>
              <a:spcAft>
                <a:spcPts val="600"/>
              </a:spcAft>
              <a:buFont typeface="Arial" panose="020B0604020202020204" pitchFamily="34" charset="0"/>
              <a:buChar char="•"/>
            </a:pPr>
            <a:endParaRPr lang="en-US" sz="1800" dirty="0">
              <a:cs typeface="Segoe UI"/>
            </a:endParaRPr>
          </a:p>
          <a:p>
            <a:pPr indent="-228600" defTabSz="914400">
              <a:lnSpc>
                <a:spcPct val="90000"/>
              </a:lnSpc>
              <a:spcAft>
                <a:spcPts val="600"/>
              </a:spcAft>
              <a:buFont typeface="Arial" panose="020B0604020202020204" pitchFamily="34" charset="0"/>
              <a:buChar char="•"/>
            </a:pPr>
            <a:r>
              <a:rPr lang="en-US" sz="1800" dirty="0"/>
              <a:t>Imagine Cup Junior 2022 is focused on AI for Good, with a particular interest on cyber-security.  </a:t>
            </a:r>
            <a:endParaRPr lang="en-US" sz="1800" dirty="0">
              <a:cs typeface="Segoe UI"/>
            </a:endParaRPr>
          </a:p>
          <a:p>
            <a:pPr indent="-228600" defTabSz="914400">
              <a:lnSpc>
                <a:spcPct val="90000"/>
              </a:lnSpc>
              <a:spcAft>
                <a:spcPts val="600"/>
              </a:spcAft>
              <a:buFont typeface="Arial" panose="020B0604020202020204" pitchFamily="34" charset="0"/>
              <a:buChar char="•"/>
            </a:pPr>
            <a:endParaRPr lang="en-US" sz="1800" dirty="0"/>
          </a:p>
        </p:txBody>
      </p:sp>
    </p:spTree>
    <p:extLst>
      <p:ext uri="{BB962C8B-B14F-4D97-AF65-F5344CB8AC3E}">
        <p14:creationId xmlns:p14="http://schemas.microsoft.com/office/powerpoint/2010/main" val="25016850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554332" y="215159"/>
            <a:ext cx="11247808"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Three reasons why our class is doing</a:t>
            </a:r>
            <a:br>
              <a:rPr lang="en-US" sz="4400" b="1" dirty="0">
                <a:solidFill>
                  <a:srgbClr val="7030A0"/>
                </a:solidFill>
                <a:ea typeface="+mj-ea"/>
                <a:cs typeface="+mj-cs"/>
              </a:rPr>
            </a:br>
            <a:r>
              <a:rPr lang="en-US" sz="4400" b="1" dirty="0">
                <a:solidFill>
                  <a:srgbClr val="7030A0"/>
                </a:solidFill>
                <a:ea typeface="+mj-ea"/>
                <a:cs typeface="+mj-cs"/>
              </a:rPr>
              <a:t>Imagine Cup Junior this year. </a:t>
            </a:r>
            <a:endParaRPr lang="en-US" sz="4400" b="1" dirty="0">
              <a:solidFill>
                <a:srgbClr val="7030A0"/>
              </a:solidFill>
              <a:ea typeface="+mj-ea"/>
              <a:cs typeface="Segoe UI Semibold"/>
            </a:endParaRPr>
          </a:p>
        </p:txBody>
      </p:sp>
      <p:sp>
        <p:nvSpPr>
          <p:cNvPr id="6" name="Title 1">
            <a:extLst>
              <a:ext uri="{FF2B5EF4-FFF2-40B4-BE49-F238E27FC236}">
                <a16:creationId xmlns:a16="http://schemas.microsoft.com/office/drawing/2014/main" id="{1B6B244E-7A00-42B9-BB63-0FF048032D8A}"/>
              </a:ext>
            </a:extLst>
          </p:cNvPr>
          <p:cNvSpPr txBox="1">
            <a:spLocks/>
          </p:cNvSpPr>
          <p:nvPr/>
        </p:nvSpPr>
        <p:spPr>
          <a:xfrm>
            <a:off x="643809" y="2066808"/>
            <a:ext cx="9363791" cy="1692794"/>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#1 To understand AI. </a:t>
            </a:r>
          </a:p>
          <a:p>
            <a:pPr defTabSz="914400">
              <a:lnSpc>
                <a:spcPct val="90000"/>
              </a:lnSpc>
            </a:pPr>
            <a:endParaRPr lang="en-US" sz="1800" b="1" dirty="0">
              <a:solidFill>
                <a:schemeClr val="tx1"/>
              </a:solidFill>
              <a:ea typeface="+mj-ea"/>
              <a:cs typeface="+mj-cs"/>
            </a:endParaRPr>
          </a:p>
          <a:p>
            <a:pPr defTabSz="914400">
              <a:lnSpc>
                <a:spcPct val="90000"/>
              </a:lnSpc>
            </a:pPr>
            <a:r>
              <a:rPr lang="en-US" sz="1800" b="1" dirty="0">
                <a:solidFill>
                  <a:schemeClr val="tx1"/>
                </a:solidFill>
                <a:ea typeface="+mj-ea"/>
                <a:cs typeface="+mj-cs"/>
              </a:rPr>
              <a:t>Artificial Intelligence is one of the most important technologies in the world, and together we will learn about how it works, and how you could be a builder of AI, rather than just a user of it!   </a:t>
            </a:r>
            <a:endParaRPr lang="en-US" sz="1800" b="1" dirty="0">
              <a:solidFill>
                <a:schemeClr val="tx1"/>
              </a:solidFill>
              <a:ea typeface="+mj-ea"/>
              <a:cs typeface="Segoe UI Semibold"/>
            </a:endParaRPr>
          </a:p>
        </p:txBody>
      </p:sp>
    </p:spTree>
    <p:extLst>
      <p:ext uri="{BB962C8B-B14F-4D97-AF65-F5344CB8AC3E}">
        <p14:creationId xmlns:p14="http://schemas.microsoft.com/office/powerpoint/2010/main" val="13161061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554332" y="215159"/>
            <a:ext cx="11247808"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Three reasons why our class is doing</a:t>
            </a:r>
            <a:br>
              <a:rPr lang="en-US" sz="4400" b="1" dirty="0">
                <a:solidFill>
                  <a:srgbClr val="7030A0"/>
                </a:solidFill>
                <a:ea typeface="+mj-ea"/>
                <a:cs typeface="+mj-cs"/>
              </a:rPr>
            </a:br>
            <a:r>
              <a:rPr lang="en-US" sz="4400" b="1" dirty="0">
                <a:solidFill>
                  <a:srgbClr val="7030A0"/>
                </a:solidFill>
                <a:ea typeface="+mj-ea"/>
                <a:cs typeface="+mj-cs"/>
              </a:rPr>
              <a:t>Imagine Cup Junior this year. </a:t>
            </a:r>
            <a:endParaRPr lang="en-US" sz="4400" b="1" dirty="0">
              <a:solidFill>
                <a:srgbClr val="7030A0"/>
              </a:solidFill>
              <a:ea typeface="+mj-ea"/>
              <a:cs typeface="Segoe UI Semibold"/>
            </a:endParaRPr>
          </a:p>
        </p:txBody>
      </p:sp>
      <p:sp>
        <p:nvSpPr>
          <p:cNvPr id="6" name="Title 1">
            <a:extLst>
              <a:ext uri="{FF2B5EF4-FFF2-40B4-BE49-F238E27FC236}">
                <a16:creationId xmlns:a16="http://schemas.microsoft.com/office/drawing/2014/main" id="{1B6B244E-7A00-42B9-BB63-0FF048032D8A}"/>
              </a:ext>
            </a:extLst>
          </p:cNvPr>
          <p:cNvSpPr txBox="1">
            <a:spLocks/>
          </p:cNvSpPr>
          <p:nvPr/>
        </p:nvSpPr>
        <p:spPr>
          <a:xfrm>
            <a:off x="643809" y="1970558"/>
            <a:ext cx="8962835" cy="1692794"/>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#2 To prepare for the future.</a:t>
            </a:r>
          </a:p>
          <a:p>
            <a:pPr defTabSz="914400">
              <a:lnSpc>
                <a:spcPct val="90000"/>
              </a:lnSpc>
            </a:pPr>
            <a:endParaRPr lang="en-US" sz="1800" b="1" dirty="0">
              <a:solidFill>
                <a:schemeClr val="tx1"/>
              </a:solidFill>
              <a:ea typeface="+mj-ea"/>
              <a:cs typeface="+mj-cs"/>
            </a:endParaRPr>
          </a:p>
          <a:p>
            <a:pPr defTabSz="914400">
              <a:lnSpc>
                <a:spcPct val="90000"/>
              </a:lnSpc>
            </a:pPr>
            <a:r>
              <a:rPr lang="en-US" sz="1800" b="1" dirty="0">
                <a:solidFill>
                  <a:schemeClr val="tx1"/>
                </a:solidFill>
                <a:ea typeface="+mj-ea"/>
                <a:cs typeface="+mj-cs"/>
              </a:rPr>
              <a:t>During Imagine Cup Junior we will develop new schools around innovation, collaboration and critical thinking, all skills that are very important to help us thrive in the future. </a:t>
            </a:r>
            <a:endParaRPr lang="en-US" sz="1800" b="1" dirty="0">
              <a:solidFill>
                <a:schemeClr val="tx1"/>
              </a:solidFill>
              <a:ea typeface="+mj-ea"/>
              <a:cs typeface="Segoe UI Semibold"/>
            </a:endParaRPr>
          </a:p>
        </p:txBody>
      </p:sp>
    </p:spTree>
    <p:extLst>
      <p:ext uri="{BB962C8B-B14F-4D97-AF65-F5344CB8AC3E}">
        <p14:creationId xmlns:p14="http://schemas.microsoft.com/office/powerpoint/2010/main" val="41317834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554332" y="215159"/>
            <a:ext cx="11247808" cy="1692794"/>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Three reasons why our class is doing</a:t>
            </a:r>
            <a:br>
              <a:rPr lang="en-US" sz="4400" b="1" dirty="0">
                <a:solidFill>
                  <a:srgbClr val="7030A0"/>
                </a:solidFill>
                <a:ea typeface="+mj-ea"/>
                <a:cs typeface="+mj-cs"/>
              </a:rPr>
            </a:br>
            <a:r>
              <a:rPr lang="en-US" sz="4400" b="1" dirty="0">
                <a:solidFill>
                  <a:srgbClr val="7030A0"/>
                </a:solidFill>
                <a:ea typeface="+mj-ea"/>
                <a:cs typeface="+mj-cs"/>
              </a:rPr>
              <a:t>Imagine Cup Junior this year. </a:t>
            </a:r>
            <a:endParaRPr lang="en-US" sz="4400" b="1" dirty="0">
              <a:solidFill>
                <a:srgbClr val="7030A0"/>
              </a:solidFill>
              <a:ea typeface="+mj-ea"/>
              <a:cs typeface="Segoe UI Semibold"/>
            </a:endParaRPr>
          </a:p>
        </p:txBody>
      </p:sp>
      <p:sp>
        <p:nvSpPr>
          <p:cNvPr id="6" name="Title 1">
            <a:extLst>
              <a:ext uri="{FF2B5EF4-FFF2-40B4-BE49-F238E27FC236}">
                <a16:creationId xmlns:a16="http://schemas.microsoft.com/office/drawing/2014/main" id="{1B6B244E-7A00-42B9-BB63-0FF048032D8A}"/>
              </a:ext>
            </a:extLst>
          </p:cNvPr>
          <p:cNvSpPr txBox="1">
            <a:spLocks/>
          </p:cNvSpPr>
          <p:nvPr/>
        </p:nvSpPr>
        <p:spPr>
          <a:xfrm>
            <a:off x="643809" y="2066808"/>
            <a:ext cx="8962835" cy="1692794"/>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#3 To try to win great prizes!</a:t>
            </a:r>
          </a:p>
          <a:p>
            <a:pPr defTabSz="914400">
              <a:lnSpc>
                <a:spcPct val="90000"/>
              </a:lnSpc>
            </a:pPr>
            <a:endParaRPr lang="en-US" sz="1800" b="1" dirty="0">
              <a:solidFill>
                <a:schemeClr val="tx1"/>
              </a:solidFill>
              <a:ea typeface="+mj-ea"/>
              <a:cs typeface="+mj-cs"/>
            </a:endParaRPr>
          </a:p>
          <a:p>
            <a:pPr defTabSz="914400">
              <a:lnSpc>
                <a:spcPct val="90000"/>
              </a:lnSpc>
            </a:pPr>
            <a:r>
              <a:rPr lang="en-US" sz="1800" b="1" dirty="0">
                <a:solidFill>
                  <a:schemeClr val="tx1"/>
                </a:solidFill>
                <a:ea typeface="+mj-ea"/>
                <a:cs typeface="+mj-cs"/>
              </a:rPr>
              <a:t>There are great prizes available for the winning teams at the international level (and maybe at your country or regional level). It is can also be very powerful for your career development to say that you won (or took part in) Imagine Cup Junior! </a:t>
            </a:r>
            <a:endParaRPr lang="en-US" sz="1800" b="1" dirty="0">
              <a:solidFill>
                <a:schemeClr val="tx1"/>
              </a:solidFill>
              <a:ea typeface="+mj-ea"/>
              <a:cs typeface="Segoe UI Semibold"/>
            </a:endParaRPr>
          </a:p>
        </p:txBody>
      </p:sp>
    </p:spTree>
    <p:extLst>
      <p:ext uri="{BB962C8B-B14F-4D97-AF65-F5344CB8AC3E}">
        <p14:creationId xmlns:p14="http://schemas.microsoft.com/office/powerpoint/2010/main" val="3767739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 y="377686"/>
            <a:ext cx="12191337" cy="553998"/>
          </a:xfrm>
        </p:spPr>
        <p:txBody>
          <a:bodyPr>
            <a:normAutofit/>
          </a:bodyPr>
          <a:lstStyle/>
          <a:p>
            <a:pPr algn="ctr"/>
            <a:r>
              <a:rPr lang="en-US" sz="3000" dirty="0">
                <a:solidFill>
                  <a:srgbClr val="7030A0"/>
                </a:solidFill>
                <a:latin typeface="Segoe UI" panose="020B0502040204020203" pitchFamily="34" charset="0"/>
                <a:cs typeface="Segoe UI" panose="020B0502040204020203" pitchFamily="34" charset="0"/>
              </a:rPr>
              <a:t>What we will be doing across the six Imagine Cup Junior lessons. </a:t>
            </a:r>
            <a:endParaRPr lang="en-US" dirty="0">
              <a:solidFill>
                <a:srgbClr val="7030A0"/>
              </a:solidFill>
              <a:latin typeface="Segoe UI" panose="020B0502040204020203" pitchFamily="34" charset="0"/>
              <a:cs typeface="Segoe UI" panose="020B0502040204020203" pitchFamily="34" charset="0"/>
            </a:endParaRPr>
          </a:p>
        </p:txBody>
      </p:sp>
      <p:sp>
        <p:nvSpPr>
          <p:cNvPr id="3" name="AutoShape 2">
            <a:extLst>
              <a:ext uri="{FF2B5EF4-FFF2-40B4-BE49-F238E27FC236}">
                <a16:creationId xmlns:a16="http://schemas.microsoft.com/office/drawing/2014/main" id="{3F29535F-E525-2A4E-88BF-B4036AD9D43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4">
            <a:extLst>
              <a:ext uri="{FF2B5EF4-FFF2-40B4-BE49-F238E27FC236}">
                <a16:creationId xmlns:a16="http://schemas.microsoft.com/office/drawing/2014/main" id="{7DE4D06C-3B6B-584C-93BA-8B77791E9B96}"/>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6">
            <a:extLst>
              <a:ext uri="{FF2B5EF4-FFF2-40B4-BE49-F238E27FC236}">
                <a16:creationId xmlns:a16="http://schemas.microsoft.com/office/drawing/2014/main" id="{DCEFCFED-2AA1-D548-B1CF-E400181DB57E}"/>
              </a:ext>
            </a:extLst>
          </p:cNvPr>
          <p:cNvSpPr>
            <a:spLocks noChangeAspect="1" noChangeArrowheads="1"/>
          </p:cNvSpPr>
          <p:nvPr/>
        </p:nvSpPr>
        <p:spPr bwMode="auto">
          <a:xfrm>
            <a:off x="6248400" y="1588810"/>
            <a:ext cx="2297390" cy="22973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AutoShape 8">
            <a:extLst>
              <a:ext uri="{FF2B5EF4-FFF2-40B4-BE49-F238E27FC236}">
                <a16:creationId xmlns:a16="http://schemas.microsoft.com/office/drawing/2014/main" id="{DA06DA2F-E8EE-F147-84C4-912391AC9C4A}"/>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62C1BC3B-8764-824B-8E1F-3D2CD1C56A7B}"/>
              </a:ext>
            </a:extLst>
          </p:cNvPr>
          <p:cNvSpPr/>
          <p:nvPr/>
        </p:nvSpPr>
        <p:spPr>
          <a:xfrm>
            <a:off x="5975614" y="3247027"/>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sp>
        <p:nvSpPr>
          <p:cNvPr id="17" name="TextBox 16">
            <a:extLst>
              <a:ext uri="{FF2B5EF4-FFF2-40B4-BE49-F238E27FC236}">
                <a16:creationId xmlns:a16="http://schemas.microsoft.com/office/drawing/2014/main" id="{F9861F03-46F5-5DC1-8608-9A9D69470C5B}"/>
              </a:ext>
            </a:extLst>
          </p:cNvPr>
          <p:cNvSpPr txBox="1"/>
          <p:nvPr/>
        </p:nvSpPr>
        <p:spPr>
          <a:xfrm>
            <a:off x="1410157"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1</a:t>
            </a:r>
            <a:endParaRPr lang="en-US" dirty="0">
              <a:solidFill>
                <a:srgbClr val="1A1A1A"/>
              </a:solidFill>
              <a:latin typeface="Segoe UI" panose="020B0502040204020203" pitchFamily="34" charset="0"/>
              <a:cs typeface="Segoe UI" panose="020B0502040204020203" pitchFamily="34" charset="0"/>
            </a:endParaRPr>
          </a:p>
        </p:txBody>
      </p:sp>
      <p:sp>
        <p:nvSpPr>
          <p:cNvPr id="20" name="AutoShape 2">
            <a:extLst>
              <a:ext uri="{FF2B5EF4-FFF2-40B4-BE49-F238E27FC236}">
                <a16:creationId xmlns:a16="http://schemas.microsoft.com/office/drawing/2014/main" id="{5D47F9EC-B15F-5DA5-2E8C-1E9CEDB38767}"/>
              </a:ext>
            </a:extLst>
          </p:cNvPr>
          <p:cNvSpPr>
            <a:spLocks noChangeAspect="1" noChangeArrowheads="1"/>
          </p:cNvSpPr>
          <p:nvPr/>
        </p:nvSpPr>
        <p:spPr bwMode="auto">
          <a:xfrm>
            <a:off x="5957327" y="32836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AutoShape 4">
            <a:extLst>
              <a:ext uri="{FF2B5EF4-FFF2-40B4-BE49-F238E27FC236}">
                <a16:creationId xmlns:a16="http://schemas.microsoft.com/office/drawing/2014/main" id="{0A806A68-E505-60FE-62C9-EFB3A991F3E8}"/>
              </a:ext>
            </a:extLst>
          </p:cNvPr>
          <p:cNvSpPr>
            <a:spLocks noChangeAspect="1" noChangeArrowheads="1"/>
          </p:cNvSpPr>
          <p:nvPr/>
        </p:nvSpPr>
        <p:spPr bwMode="auto">
          <a:xfrm>
            <a:off x="6109727" y="343608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Rectangle 21">
            <a:extLst>
              <a:ext uri="{FF2B5EF4-FFF2-40B4-BE49-F238E27FC236}">
                <a16:creationId xmlns:a16="http://schemas.microsoft.com/office/drawing/2014/main" id="{F5CA49D2-7C91-4D2D-A78E-D645DBD260DC}"/>
              </a:ext>
            </a:extLst>
          </p:cNvPr>
          <p:cNvSpPr/>
          <p:nvPr/>
        </p:nvSpPr>
        <p:spPr>
          <a:xfrm>
            <a:off x="5989341" y="3254114"/>
            <a:ext cx="240772" cy="363946"/>
          </a:xfrm>
          <a:prstGeom prst="rect">
            <a:avLst/>
          </a:prstGeom>
        </p:spPr>
        <p:txBody>
          <a:bodyPr wrap="none">
            <a:spAutoFit/>
          </a:bodyPr>
          <a:lstStyle/>
          <a:p>
            <a:r>
              <a:rPr lang="en-AU">
                <a:solidFill>
                  <a:srgbClr val="000000"/>
                </a:solidFill>
                <a:latin typeface="Times" pitchFamily="2" charset="0"/>
              </a:rPr>
              <a:t> </a:t>
            </a:r>
            <a:endParaRPr lang="en-US"/>
          </a:p>
        </p:txBody>
      </p:sp>
      <p:pic>
        <p:nvPicPr>
          <p:cNvPr id="23" name="Picture 22">
            <a:extLst>
              <a:ext uri="{FF2B5EF4-FFF2-40B4-BE49-F238E27FC236}">
                <a16:creationId xmlns:a16="http://schemas.microsoft.com/office/drawing/2014/main" id="{642D8B49-C5FB-6C2C-DF32-8661A91CD1CF}"/>
              </a:ext>
            </a:extLst>
          </p:cNvPr>
          <p:cNvPicPr>
            <a:picLocks noChangeAspect="1"/>
          </p:cNvPicPr>
          <p:nvPr/>
        </p:nvPicPr>
        <p:blipFill>
          <a:blip r:embed="rId3"/>
          <a:stretch>
            <a:fillRect/>
          </a:stretch>
        </p:blipFill>
        <p:spPr>
          <a:xfrm>
            <a:off x="5632611" y="1588810"/>
            <a:ext cx="926777" cy="861391"/>
          </a:xfrm>
          <a:prstGeom prst="rect">
            <a:avLst/>
          </a:prstGeom>
        </p:spPr>
      </p:pic>
      <p:pic>
        <p:nvPicPr>
          <p:cNvPr id="25" name="Picture 24">
            <a:extLst>
              <a:ext uri="{FF2B5EF4-FFF2-40B4-BE49-F238E27FC236}">
                <a16:creationId xmlns:a16="http://schemas.microsoft.com/office/drawing/2014/main" id="{637C8DD3-C0D4-1358-4332-DA11F808A2FE}"/>
              </a:ext>
            </a:extLst>
          </p:cNvPr>
          <p:cNvPicPr>
            <a:picLocks noChangeAspect="1"/>
          </p:cNvPicPr>
          <p:nvPr/>
        </p:nvPicPr>
        <p:blipFill>
          <a:blip r:embed="rId4"/>
          <a:stretch>
            <a:fillRect/>
          </a:stretch>
        </p:blipFill>
        <p:spPr>
          <a:xfrm>
            <a:off x="1842562" y="1617091"/>
            <a:ext cx="926777" cy="861391"/>
          </a:xfrm>
          <a:prstGeom prst="rect">
            <a:avLst/>
          </a:prstGeom>
        </p:spPr>
      </p:pic>
      <p:pic>
        <p:nvPicPr>
          <p:cNvPr id="26" name="Picture 25">
            <a:extLst>
              <a:ext uri="{FF2B5EF4-FFF2-40B4-BE49-F238E27FC236}">
                <a16:creationId xmlns:a16="http://schemas.microsoft.com/office/drawing/2014/main" id="{5640B828-DA9C-AF24-221A-95173DEC5A19}"/>
              </a:ext>
            </a:extLst>
          </p:cNvPr>
          <p:cNvPicPr>
            <a:picLocks noChangeAspect="1"/>
          </p:cNvPicPr>
          <p:nvPr/>
        </p:nvPicPr>
        <p:blipFill>
          <a:blip r:embed="rId5"/>
          <a:stretch>
            <a:fillRect/>
          </a:stretch>
        </p:blipFill>
        <p:spPr>
          <a:xfrm>
            <a:off x="1854498" y="3599484"/>
            <a:ext cx="902904" cy="861391"/>
          </a:xfrm>
          <a:prstGeom prst="rect">
            <a:avLst/>
          </a:prstGeom>
        </p:spPr>
      </p:pic>
      <p:pic>
        <p:nvPicPr>
          <p:cNvPr id="27" name="Picture 26">
            <a:extLst>
              <a:ext uri="{FF2B5EF4-FFF2-40B4-BE49-F238E27FC236}">
                <a16:creationId xmlns:a16="http://schemas.microsoft.com/office/drawing/2014/main" id="{A2DA8904-6E23-E9FB-6AC0-087547932144}"/>
              </a:ext>
            </a:extLst>
          </p:cNvPr>
          <p:cNvPicPr>
            <a:picLocks noChangeAspect="1"/>
          </p:cNvPicPr>
          <p:nvPr/>
        </p:nvPicPr>
        <p:blipFill>
          <a:blip r:embed="rId6"/>
          <a:stretch>
            <a:fillRect/>
          </a:stretch>
        </p:blipFill>
        <p:spPr>
          <a:xfrm>
            <a:off x="5656484" y="3599484"/>
            <a:ext cx="902904" cy="861391"/>
          </a:xfrm>
          <a:prstGeom prst="rect">
            <a:avLst/>
          </a:prstGeom>
        </p:spPr>
      </p:pic>
      <p:pic>
        <p:nvPicPr>
          <p:cNvPr id="28" name="Picture 27">
            <a:extLst>
              <a:ext uri="{FF2B5EF4-FFF2-40B4-BE49-F238E27FC236}">
                <a16:creationId xmlns:a16="http://schemas.microsoft.com/office/drawing/2014/main" id="{727DFA44-24EF-F099-9152-BE59568FA564}"/>
              </a:ext>
            </a:extLst>
          </p:cNvPr>
          <p:cNvPicPr>
            <a:picLocks noChangeAspect="1"/>
          </p:cNvPicPr>
          <p:nvPr/>
        </p:nvPicPr>
        <p:blipFill>
          <a:blip r:embed="rId7"/>
          <a:stretch>
            <a:fillRect/>
          </a:stretch>
        </p:blipFill>
        <p:spPr>
          <a:xfrm>
            <a:off x="9434595" y="3599484"/>
            <a:ext cx="902904" cy="861391"/>
          </a:xfrm>
          <a:prstGeom prst="rect">
            <a:avLst/>
          </a:prstGeom>
        </p:spPr>
      </p:pic>
      <p:pic>
        <p:nvPicPr>
          <p:cNvPr id="29" name="Picture 28">
            <a:extLst>
              <a:ext uri="{FF2B5EF4-FFF2-40B4-BE49-F238E27FC236}">
                <a16:creationId xmlns:a16="http://schemas.microsoft.com/office/drawing/2014/main" id="{334972CD-B4D6-5E0C-EC72-A8111993D0FC}"/>
              </a:ext>
            </a:extLst>
          </p:cNvPr>
          <p:cNvPicPr>
            <a:picLocks noChangeAspect="1"/>
          </p:cNvPicPr>
          <p:nvPr/>
        </p:nvPicPr>
        <p:blipFill>
          <a:blip r:embed="rId8"/>
          <a:stretch>
            <a:fillRect/>
          </a:stretch>
        </p:blipFill>
        <p:spPr>
          <a:xfrm>
            <a:off x="9422659" y="1577422"/>
            <a:ext cx="926777" cy="884167"/>
          </a:xfrm>
          <a:prstGeom prst="rect">
            <a:avLst/>
          </a:prstGeom>
        </p:spPr>
      </p:pic>
      <p:sp>
        <p:nvSpPr>
          <p:cNvPr id="30" name="TextBox 29">
            <a:extLst>
              <a:ext uri="{FF2B5EF4-FFF2-40B4-BE49-F238E27FC236}">
                <a16:creationId xmlns:a16="http://schemas.microsoft.com/office/drawing/2014/main" id="{5975F694-0CB8-406A-71ED-E296805F6067}"/>
              </a:ext>
            </a:extLst>
          </p:cNvPr>
          <p:cNvSpPr txBox="1"/>
          <p:nvPr/>
        </p:nvSpPr>
        <p:spPr>
          <a:xfrm>
            <a:off x="5212141" y="237352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2</a:t>
            </a:r>
            <a:endParaRPr lang="en-US" dirty="0">
              <a:solidFill>
                <a:srgbClr val="1A1A1A"/>
              </a:solidFill>
              <a:latin typeface="Segoe UI" panose="020B0502040204020203" pitchFamily="34" charset="0"/>
              <a:cs typeface="Segoe UI" panose="020B0502040204020203" pitchFamily="34" charset="0"/>
            </a:endParaRPr>
          </a:p>
        </p:txBody>
      </p:sp>
      <p:sp>
        <p:nvSpPr>
          <p:cNvPr id="31" name="TextBox 30">
            <a:extLst>
              <a:ext uri="{FF2B5EF4-FFF2-40B4-BE49-F238E27FC236}">
                <a16:creationId xmlns:a16="http://schemas.microsoft.com/office/drawing/2014/main" id="{C08C3964-6AF8-C17E-BED3-5A6FAA0CB693}"/>
              </a:ext>
            </a:extLst>
          </p:cNvPr>
          <p:cNvSpPr txBox="1"/>
          <p:nvPr/>
        </p:nvSpPr>
        <p:spPr>
          <a:xfrm>
            <a:off x="8990253" y="2371575"/>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3</a:t>
            </a:r>
            <a:endParaRPr lang="en-US" dirty="0">
              <a:solidFill>
                <a:srgbClr val="1A1A1A"/>
              </a:solidFill>
              <a:latin typeface="Segoe UI" panose="020B0502040204020203" pitchFamily="34" charset="0"/>
              <a:cs typeface="Segoe UI" panose="020B0502040204020203" pitchFamily="34" charset="0"/>
            </a:endParaRPr>
          </a:p>
        </p:txBody>
      </p:sp>
      <p:sp>
        <p:nvSpPr>
          <p:cNvPr id="32" name="TextBox 31">
            <a:extLst>
              <a:ext uri="{FF2B5EF4-FFF2-40B4-BE49-F238E27FC236}">
                <a16:creationId xmlns:a16="http://schemas.microsoft.com/office/drawing/2014/main" id="{0E53A384-B7DA-5EED-EB88-6652868C47AB}"/>
              </a:ext>
            </a:extLst>
          </p:cNvPr>
          <p:cNvSpPr txBox="1"/>
          <p:nvPr/>
        </p:nvSpPr>
        <p:spPr>
          <a:xfrm>
            <a:off x="8990253"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6</a:t>
            </a:r>
            <a:endParaRPr lang="en-US" dirty="0">
              <a:solidFill>
                <a:srgbClr val="1A1A1A"/>
              </a:solidFill>
              <a:latin typeface="Segoe UI" panose="020B0502040204020203" pitchFamily="34" charset="0"/>
              <a:cs typeface="Segoe UI" panose="020B0502040204020203" pitchFamily="34" charset="0"/>
            </a:endParaRPr>
          </a:p>
        </p:txBody>
      </p:sp>
      <p:sp>
        <p:nvSpPr>
          <p:cNvPr id="33" name="TextBox 32">
            <a:extLst>
              <a:ext uri="{FF2B5EF4-FFF2-40B4-BE49-F238E27FC236}">
                <a16:creationId xmlns:a16="http://schemas.microsoft.com/office/drawing/2014/main" id="{74EB0BFC-D1B0-20FC-5A1E-77FCBFF4DC64}"/>
              </a:ext>
            </a:extLst>
          </p:cNvPr>
          <p:cNvSpPr txBox="1"/>
          <p:nvPr/>
        </p:nvSpPr>
        <p:spPr>
          <a:xfrm>
            <a:off x="5212141"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5</a:t>
            </a:r>
            <a:endParaRPr lang="en-US" dirty="0">
              <a:solidFill>
                <a:srgbClr val="1A1A1A"/>
              </a:solidFill>
              <a:latin typeface="Segoe UI" panose="020B0502040204020203" pitchFamily="34" charset="0"/>
              <a:cs typeface="Segoe UI" panose="020B0502040204020203" pitchFamily="34" charset="0"/>
            </a:endParaRPr>
          </a:p>
        </p:txBody>
      </p:sp>
      <p:sp>
        <p:nvSpPr>
          <p:cNvPr id="34" name="TextBox 33">
            <a:extLst>
              <a:ext uri="{FF2B5EF4-FFF2-40B4-BE49-F238E27FC236}">
                <a16:creationId xmlns:a16="http://schemas.microsoft.com/office/drawing/2014/main" id="{8DCB5E00-CA19-73A7-1BA4-703619522708}"/>
              </a:ext>
            </a:extLst>
          </p:cNvPr>
          <p:cNvSpPr txBox="1"/>
          <p:nvPr/>
        </p:nvSpPr>
        <p:spPr>
          <a:xfrm>
            <a:off x="1434029" y="4471492"/>
            <a:ext cx="1791589"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gn="ctr" defTabSz="914400">
              <a:lnSpc>
                <a:spcPct val="90000"/>
              </a:lnSpc>
              <a:spcAft>
                <a:spcPts val="600"/>
              </a:spcAft>
            </a:pPr>
            <a:r>
              <a:rPr lang="en-US" sz="2000" b="1" dirty="0">
                <a:solidFill>
                  <a:srgbClr val="7030A0"/>
                </a:solidFill>
                <a:latin typeface="Segoe UI" panose="020B0502040204020203" pitchFamily="34" charset="0"/>
                <a:cs typeface="Segoe UI" panose="020B0502040204020203" pitchFamily="34" charset="0"/>
              </a:rPr>
              <a:t>Lesson 4</a:t>
            </a:r>
            <a:endParaRPr lang="en-US" dirty="0">
              <a:solidFill>
                <a:srgbClr val="1A1A1A"/>
              </a:solidFill>
              <a:latin typeface="Segoe UI" panose="020B0502040204020203" pitchFamily="34" charset="0"/>
              <a:cs typeface="Segoe UI" panose="020B0502040204020203" pitchFamily="34" charset="0"/>
            </a:endParaRPr>
          </a:p>
        </p:txBody>
      </p:sp>
      <p:sp>
        <p:nvSpPr>
          <p:cNvPr id="35" name="TextBox 34">
            <a:extLst>
              <a:ext uri="{FF2B5EF4-FFF2-40B4-BE49-F238E27FC236}">
                <a16:creationId xmlns:a16="http://schemas.microsoft.com/office/drawing/2014/main" id="{77337773-F127-019F-1508-D81636B6830C}"/>
              </a:ext>
            </a:extLst>
          </p:cNvPr>
          <p:cNvSpPr txBox="1"/>
          <p:nvPr/>
        </p:nvSpPr>
        <p:spPr>
          <a:xfrm>
            <a:off x="1181128" y="2761941"/>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Forming your team and choosing your problem.</a:t>
            </a:r>
            <a:endParaRPr lang="en-US" sz="1400" dirty="0">
              <a:solidFill>
                <a:srgbClr val="1A1A1A"/>
              </a:solidFill>
              <a:latin typeface="Segoe UI" panose="020B0502040204020203" pitchFamily="34" charset="0"/>
              <a:cs typeface="Segoe UI" panose="020B0502040204020203" pitchFamily="34" charset="0"/>
            </a:endParaRPr>
          </a:p>
        </p:txBody>
      </p:sp>
      <p:sp>
        <p:nvSpPr>
          <p:cNvPr id="36" name="TextBox 35">
            <a:extLst>
              <a:ext uri="{FF2B5EF4-FFF2-40B4-BE49-F238E27FC236}">
                <a16:creationId xmlns:a16="http://schemas.microsoft.com/office/drawing/2014/main" id="{F9C4C9BB-5C8A-B740-5C0E-0F989B3A30A3}"/>
              </a:ext>
            </a:extLst>
          </p:cNvPr>
          <p:cNvSpPr txBox="1"/>
          <p:nvPr/>
        </p:nvSpPr>
        <p:spPr>
          <a:xfrm>
            <a:off x="1157255"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Becoming a team of AI inventors.</a:t>
            </a:r>
            <a:endParaRPr lang="en-US" sz="1400" dirty="0">
              <a:solidFill>
                <a:srgbClr val="1A1A1A"/>
              </a:solidFill>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802CA752-72FE-7E23-E8D6-9F4760BEDA5F}"/>
              </a:ext>
            </a:extLst>
          </p:cNvPr>
          <p:cNvSpPr txBox="1"/>
          <p:nvPr/>
        </p:nvSpPr>
        <p:spPr>
          <a:xfrm>
            <a:off x="4959240" y="4853030"/>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Making sure your AI is good and cyber secure.</a:t>
            </a:r>
            <a:endParaRPr lang="en-US" sz="1400" dirty="0">
              <a:solidFill>
                <a:srgbClr val="1A1A1A"/>
              </a:solidFill>
              <a:latin typeface="Segoe UI" panose="020B0502040204020203" pitchFamily="34" charset="0"/>
              <a:cs typeface="Segoe UI" panose="020B0502040204020203" pitchFamily="34" charset="0"/>
            </a:endParaRPr>
          </a:p>
        </p:txBody>
      </p:sp>
      <p:sp>
        <p:nvSpPr>
          <p:cNvPr id="38" name="TextBox 37">
            <a:extLst>
              <a:ext uri="{FF2B5EF4-FFF2-40B4-BE49-F238E27FC236}">
                <a16:creationId xmlns:a16="http://schemas.microsoft.com/office/drawing/2014/main" id="{31236BCC-F239-8973-DEEA-2731B06BDDBD}"/>
              </a:ext>
            </a:extLst>
          </p:cNvPr>
          <p:cNvSpPr txBox="1"/>
          <p:nvPr/>
        </p:nvSpPr>
        <p:spPr>
          <a:xfrm>
            <a:off x="8681331" y="4853030"/>
            <a:ext cx="2409431"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Entering a great submission to Imagine Cup Junior.</a:t>
            </a:r>
            <a:endParaRPr lang="en-US" sz="1400" dirty="0">
              <a:solidFill>
                <a:srgbClr val="1A1A1A"/>
              </a:solidFill>
              <a:latin typeface="Segoe UI" panose="020B0502040204020203" pitchFamily="34" charset="0"/>
              <a:cs typeface="Segoe UI" panose="020B0502040204020203" pitchFamily="34" charset="0"/>
            </a:endParaRPr>
          </a:p>
        </p:txBody>
      </p:sp>
      <p:sp>
        <p:nvSpPr>
          <p:cNvPr id="39" name="TextBox 38">
            <a:extLst>
              <a:ext uri="{FF2B5EF4-FFF2-40B4-BE49-F238E27FC236}">
                <a16:creationId xmlns:a16="http://schemas.microsoft.com/office/drawing/2014/main" id="{721481CE-14D0-D566-E7BB-F27BD7F5BE41}"/>
              </a:ext>
            </a:extLst>
          </p:cNvPr>
          <p:cNvSpPr txBox="1"/>
          <p:nvPr/>
        </p:nvSpPr>
        <p:spPr>
          <a:xfrm>
            <a:off x="8737352" y="2761941"/>
            <a:ext cx="235341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Learning about generative AI.</a:t>
            </a:r>
          </a:p>
        </p:txBody>
      </p:sp>
      <p:sp>
        <p:nvSpPr>
          <p:cNvPr id="40" name="TextBox 39">
            <a:extLst>
              <a:ext uri="{FF2B5EF4-FFF2-40B4-BE49-F238E27FC236}">
                <a16:creationId xmlns:a16="http://schemas.microsoft.com/office/drawing/2014/main" id="{A8283AEB-0757-840E-78FE-3FB03C4BA2A7}"/>
              </a:ext>
            </a:extLst>
          </p:cNvPr>
          <p:cNvSpPr txBox="1"/>
          <p:nvPr/>
        </p:nvSpPr>
        <p:spPr>
          <a:xfrm>
            <a:off x="4959240" y="2725808"/>
            <a:ext cx="2297390" cy="38153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gn="ctr" defTabSz="914400">
              <a:lnSpc>
                <a:spcPct val="90000"/>
              </a:lnSpc>
              <a:spcAft>
                <a:spcPts val="600"/>
              </a:spcAft>
            </a:pPr>
            <a:r>
              <a:rPr lang="en-US" sz="1400" dirty="0">
                <a:solidFill>
                  <a:srgbClr val="7030A0"/>
                </a:solidFill>
                <a:latin typeface="Segoe UI" panose="020B0502040204020203" pitchFamily="34" charset="0"/>
                <a:cs typeface="Segoe UI" panose="020B0502040204020203" pitchFamily="34" charset="0"/>
              </a:rPr>
              <a:t>Learning about how AI works.</a:t>
            </a:r>
            <a:endParaRPr lang="en-US" sz="1400" dirty="0">
              <a:solidFill>
                <a:srgbClr val="1A1A1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4449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DC4E5-F0DD-3C4C-A69A-6BD14B197840}"/>
              </a:ext>
            </a:extLst>
          </p:cNvPr>
          <p:cNvSpPr>
            <a:spLocks noGrp="1"/>
          </p:cNvSpPr>
          <p:nvPr>
            <p:ph type="title"/>
          </p:nvPr>
        </p:nvSpPr>
        <p:spPr>
          <a:xfrm>
            <a:off x="554332" y="215159"/>
            <a:ext cx="7005797" cy="4716070"/>
          </a:xfrm>
        </p:spPr>
        <p:txBody>
          <a:bodyPr vert="horz" lIns="91440" tIns="45720" rIns="91440" bIns="45720" rtlCol="0" anchor="ctr">
            <a:normAutofit/>
          </a:bodyPr>
          <a:lstStyle/>
          <a:p>
            <a:pPr defTabSz="914400">
              <a:lnSpc>
                <a:spcPct val="90000"/>
              </a:lnSpc>
            </a:pPr>
            <a:r>
              <a:rPr lang="en-US" sz="4400" b="1" dirty="0">
                <a:solidFill>
                  <a:srgbClr val="7030A0"/>
                </a:solidFill>
                <a:ea typeface="+mj-ea"/>
                <a:cs typeface="+mj-cs"/>
              </a:rPr>
              <a:t>Is Imagine Cup Junior just for people who are good with computers? </a:t>
            </a:r>
            <a:endParaRPr lang="en-US" sz="4400" b="1" dirty="0">
              <a:solidFill>
                <a:srgbClr val="7030A0"/>
              </a:solidFill>
              <a:ea typeface="+mj-ea"/>
              <a:cs typeface="Segoe UI Semibold"/>
            </a:endParaRPr>
          </a:p>
        </p:txBody>
      </p:sp>
    </p:spTree>
    <p:extLst>
      <p:ext uri="{BB962C8B-B14F-4D97-AF65-F5344CB8AC3E}">
        <p14:creationId xmlns:p14="http://schemas.microsoft.com/office/powerpoint/2010/main" val="22749145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004B4D5-E0E6-4A18-8410-E7CAD5071C39}"/>
              </a:ext>
            </a:extLst>
          </p:cNvPr>
          <p:cNvSpPr>
            <a:spLocks noGrp="1"/>
          </p:cNvSpPr>
          <p:nvPr>
            <p:ph type="title"/>
          </p:nvPr>
        </p:nvSpPr>
        <p:spPr>
          <a:xfrm>
            <a:off x="642938" y="462643"/>
            <a:ext cx="11086419" cy="4716070"/>
          </a:xfrm>
        </p:spPr>
        <p:txBody>
          <a:bodyPr vert="horz" lIns="91440" tIns="45720" rIns="91440" bIns="45720" rtlCol="0" anchor="ctr">
            <a:normAutofit/>
          </a:bodyPr>
          <a:lstStyle/>
          <a:p>
            <a:pPr defTabSz="914400">
              <a:lnSpc>
                <a:spcPct val="90000"/>
              </a:lnSpc>
            </a:pPr>
            <a:r>
              <a:rPr lang="en-US" sz="2000" b="1" dirty="0">
                <a:solidFill>
                  <a:srgbClr val="7030A0"/>
                </a:solidFill>
                <a:ea typeface="+mj-ea"/>
                <a:cs typeface="Segoe UI Semibold"/>
              </a:rPr>
              <a:t>From the list below, which of these are your strengths? (pick at least two)</a:t>
            </a:r>
            <a:br>
              <a:rPr lang="en-US" sz="2000" b="1" dirty="0">
                <a:solidFill>
                  <a:srgbClr val="7030A0"/>
                </a:solidFill>
                <a:ea typeface="+mj-ea"/>
                <a:cs typeface="Segoe UI Semibold"/>
              </a:rPr>
            </a:br>
            <a:br>
              <a:rPr lang="en-US" sz="2000" b="1" dirty="0">
                <a:solidFill>
                  <a:srgbClr val="7030A0"/>
                </a:solidFill>
                <a:ea typeface="+mj-ea"/>
                <a:cs typeface="Segoe UI Semibold"/>
              </a:rPr>
            </a:br>
            <a:r>
              <a:rPr lang="en-US" sz="1600" b="1" dirty="0">
                <a:solidFill>
                  <a:schemeClr val="tx1"/>
                </a:solidFill>
                <a:ea typeface="+mj-ea"/>
                <a:cs typeface="Segoe UI Semibold"/>
              </a:rPr>
              <a:t>- I’m creative and like coming up with ideas.  </a:t>
            </a:r>
            <a:br>
              <a:rPr lang="en-US" sz="1600" b="1" dirty="0">
                <a:solidFill>
                  <a:schemeClr val="tx1"/>
                </a:solidFill>
                <a:ea typeface="+mj-ea"/>
                <a:cs typeface="Segoe UI Semibold"/>
              </a:rPr>
            </a:br>
            <a:r>
              <a:rPr lang="en-US" sz="1600" b="1" dirty="0">
                <a:solidFill>
                  <a:schemeClr val="tx1"/>
                </a:solidFill>
                <a:ea typeface="+mj-ea"/>
                <a:cs typeface="Segoe UI Semibold"/>
              </a:rPr>
              <a:t>- I’m artistic.</a:t>
            </a:r>
            <a:br>
              <a:rPr lang="en-US" sz="1600" b="1" dirty="0">
                <a:solidFill>
                  <a:schemeClr val="tx1"/>
                </a:solidFill>
                <a:ea typeface="+mj-ea"/>
                <a:cs typeface="Segoe UI Semibold"/>
              </a:rPr>
            </a:br>
            <a:r>
              <a:rPr lang="en-US" sz="1600" b="1" dirty="0">
                <a:solidFill>
                  <a:schemeClr val="tx1"/>
                </a:solidFill>
                <a:ea typeface="+mj-ea"/>
                <a:cs typeface="Segoe UI Semibold"/>
              </a:rPr>
              <a:t>- I’m a fast learner. </a:t>
            </a:r>
            <a:br>
              <a:rPr lang="en-US" sz="1600" b="1" dirty="0">
                <a:solidFill>
                  <a:schemeClr val="tx1"/>
                </a:solidFill>
                <a:ea typeface="+mj-ea"/>
                <a:cs typeface="Segoe UI Semibold"/>
              </a:rPr>
            </a:br>
            <a:r>
              <a:rPr lang="en-US" sz="1600" b="1" dirty="0">
                <a:solidFill>
                  <a:schemeClr val="tx1"/>
                </a:solidFill>
                <a:ea typeface="+mj-ea"/>
                <a:cs typeface="Segoe UI Semibold"/>
              </a:rPr>
              <a:t>- I’m good with technology, coding and gaming.</a:t>
            </a:r>
            <a:br>
              <a:rPr lang="en-US" sz="1600" b="1" dirty="0">
                <a:solidFill>
                  <a:schemeClr val="tx1"/>
                </a:solidFill>
                <a:ea typeface="+mj-ea"/>
                <a:cs typeface="Segoe UI Semibold"/>
              </a:rPr>
            </a:br>
            <a:r>
              <a:rPr lang="en-US" sz="1600" b="1" dirty="0">
                <a:solidFill>
                  <a:schemeClr val="tx1"/>
                </a:solidFill>
                <a:ea typeface="+mj-ea"/>
                <a:cs typeface="Segoe UI Semibold"/>
              </a:rPr>
              <a:t>- I’m a good writer. </a:t>
            </a:r>
            <a:br>
              <a:rPr lang="en-US" sz="1600" b="1" dirty="0">
                <a:solidFill>
                  <a:schemeClr val="tx1"/>
                </a:solidFill>
                <a:ea typeface="+mj-ea"/>
                <a:cs typeface="Segoe UI Semibold"/>
              </a:rPr>
            </a:br>
            <a:r>
              <a:rPr lang="en-US" sz="1600" b="1" dirty="0">
                <a:solidFill>
                  <a:schemeClr val="tx1"/>
                </a:solidFill>
                <a:ea typeface="+mj-ea"/>
                <a:cs typeface="Segoe UI Semibold"/>
              </a:rPr>
              <a:t>- I’m good at leading people. </a:t>
            </a:r>
            <a:br>
              <a:rPr lang="en-US" sz="1600" b="1" dirty="0">
                <a:solidFill>
                  <a:schemeClr val="tx1"/>
                </a:solidFill>
                <a:ea typeface="+mj-ea"/>
                <a:cs typeface="Segoe UI Semibold"/>
              </a:rPr>
            </a:br>
            <a:r>
              <a:rPr lang="en-US" sz="1600" b="1" dirty="0">
                <a:solidFill>
                  <a:schemeClr val="tx1"/>
                </a:solidFill>
                <a:ea typeface="+mj-ea"/>
                <a:cs typeface="Segoe UI Semibold"/>
              </a:rPr>
              <a:t>- I love getting things done.</a:t>
            </a:r>
            <a:br>
              <a:rPr lang="en-US" sz="1600" b="1" dirty="0">
                <a:solidFill>
                  <a:schemeClr val="tx1"/>
                </a:solidFill>
                <a:ea typeface="+mj-ea"/>
                <a:cs typeface="Segoe UI Semibold"/>
              </a:rPr>
            </a:br>
            <a:r>
              <a:rPr lang="en-US" sz="1600" b="1" dirty="0">
                <a:solidFill>
                  <a:schemeClr val="tx1"/>
                </a:solidFill>
                <a:ea typeface="+mj-ea"/>
                <a:cs typeface="Segoe UI Semibold"/>
              </a:rPr>
              <a:t>- I’m good at solving problems.  </a:t>
            </a:r>
            <a:br>
              <a:rPr lang="en-US" sz="1600" b="1" dirty="0">
                <a:solidFill>
                  <a:schemeClr val="tx1"/>
                </a:solidFill>
                <a:ea typeface="+mj-ea"/>
                <a:cs typeface="Segoe UI Semibold"/>
              </a:rPr>
            </a:br>
            <a:r>
              <a:rPr lang="en-US" sz="1600" b="1" dirty="0">
                <a:solidFill>
                  <a:schemeClr val="tx1"/>
                </a:solidFill>
                <a:ea typeface="+mj-ea"/>
                <a:cs typeface="Segoe UI Semibold"/>
              </a:rPr>
              <a:t>- Something else?</a:t>
            </a:r>
          </a:p>
        </p:txBody>
      </p:sp>
      <p:sp>
        <p:nvSpPr>
          <p:cNvPr id="9" name="Title 1">
            <a:extLst>
              <a:ext uri="{FF2B5EF4-FFF2-40B4-BE49-F238E27FC236}">
                <a16:creationId xmlns:a16="http://schemas.microsoft.com/office/drawing/2014/main" id="{BD1E3CF9-9211-4717-B0CA-7800782D165D}"/>
              </a:ext>
            </a:extLst>
          </p:cNvPr>
          <p:cNvSpPr txBox="1">
            <a:spLocks/>
          </p:cNvSpPr>
          <p:nvPr/>
        </p:nvSpPr>
        <p:spPr>
          <a:xfrm>
            <a:off x="7584621" y="161837"/>
            <a:ext cx="7005797" cy="1037039"/>
          </a:xfrm>
          <a:prstGeom prst="rect">
            <a:avLst/>
          </a:prstGeom>
        </p:spPr>
        <p:txBody>
          <a:bodyPr vert="horz" wrap="square" lIns="91440" tIns="45720" rIns="91440" bIns="45720" rtlCol="0" anchor="ctr">
            <a:normAutofit/>
          </a:bodyPr>
          <a:lstStyle>
            <a:lvl1pPr algn="l" defTabSz="932742" rtl="0" eaLnBrk="1" latinLnBrk="0" hangingPunct="1">
              <a:lnSpc>
                <a:spcPct val="100000"/>
              </a:lnSpc>
              <a:spcBef>
                <a:spcPct val="0"/>
              </a:spcBef>
              <a:buNone/>
              <a:defRPr lang="en-US" sz="3600" b="0" kern="1200" cap="none" spc="-50" baseline="0">
                <a:ln w="3175">
                  <a:noFill/>
                </a:ln>
                <a:solidFill>
                  <a:schemeClr val="accent1"/>
                </a:solidFill>
                <a:effectLst/>
                <a:latin typeface="+mj-lt"/>
                <a:ea typeface="+mn-ea"/>
                <a:cs typeface="Segoe UI" pitchFamily="34" charset="0"/>
              </a:defRPr>
            </a:lvl1pPr>
          </a:lstStyle>
          <a:p>
            <a:pPr defTabSz="914400">
              <a:lnSpc>
                <a:spcPct val="90000"/>
              </a:lnSpc>
            </a:pPr>
            <a:r>
              <a:rPr lang="en-US" sz="4400" b="1" dirty="0">
                <a:solidFill>
                  <a:srgbClr val="7030A0"/>
                </a:solidFill>
                <a:ea typeface="+mj-ea"/>
                <a:cs typeface="+mj-cs"/>
              </a:rPr>
              <a:t>Rapid Reflection</a:t>
            </a:r>
            <a:endParaRPr lang="en-US" sz="4400" b="1" dirty="0">
              <a:solidFill>
                <a:srgbClr val="7030A0"/>
              </a:solidFill>
              <a:ea typeface="+mj-ea"/>
              <a:cs typeface="Segoe UI Semibold"/>
            </a:endParaRPr>
          </a:p>
        </p:txBody>
      </p:sp>
      <p:pic>
        <p:nvPicPr>
          <p:cNvPr id="10" name="Timer Two Minute.m4v" descr="Timer Two Minute.m4v">
            <a:extLst>
              <a:ext uri="{FF2B5EF4-FFF2-40B4-BE49-F238E27FC236}">
                <a16:creationId xmlns:a16="http://schemas.microsoft.com/office/drawing/2014/main" id="{3BC6A1E2-3B53-4390-BD1F-39EE8024DFDA}"/>
              </a:ext>
            </a:extLst>
          </p:cNvPr>
          <p:cNvPicPr>
            <a:picLocks/>
          </p:cNvPicPr>
          <p:nvPr>
            <a:videoFile r:link="rId2"/>
            <p:extLst>
              <p:ext uri="{DAA4B4D4-6D71-4841-9C94-3DE7FCFB9230}">
                <p14:media xmlns:p14="http://schemas.microsoft.com/office/powerpoint/2010/main" r:embed="rId1"/>
              </p:ext>
            </p:extLst>
          </p:nvPr>
        </p:nvPicPr>
        <p:blipFill rotWithShape="1">
          <a:blip r:embed="rId5"/>
          <a:srcRect t="29224" r="47936" b="28569"/>
          <a:stretch/>
        </p:blipFill>
        <p:spPr>
          <a:xfrm>
            <a:off x="7902429" y="3338818"/>
            <a:ext cx="2097248" cy="956345"/>
          </a:xfrm>
          <a:prstGeom prst="rect">
            <a:avLst/>
          </a:prstGeom>
          <a:ln w="12700">
            <a:miter lim="400000"/>
          </a:ln>
        </p:spPr>
      </p:pic>
    </p:spTree>
    <p:extLst>
      <p:ext uri="{BB962C8B-B14F-4D97-AF65-F5344CB8AC3E}">
        <p14:creationId xmlns:p14="http://schemas.microsoft.com/office/powerpoint/2010/main" val="1379110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87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10"/>
                </p:tgtEl>
              </p:cMediaNode>
            </p:video>
          </p:childTnLst>
        </p:cTn>
      </p:par>
    </p:tnLst>
  </p:timing>
</p:sld>
</file>

<file path=ppt/theme/theme1.xml><?xml version="1.0" encoding="utf-8"?>
<a:theme xmlns:a="http://schemas.openxmlformats.org/drawingml/2006/main" name="WHITE TEMPLATE">
  <a:themeElements>
    <a:clrScheme name="Imagine Cup 2020">
      <a:dk1>
        <a:srgbClr val="1A1A1A"/>
      </a:dk1>
      <a:lt1>
        <a:srgbClr val="FFFFFF"/>
      </a:lt1>
      <a:dk2>
        <a:srgbClr val="0D0D0D"/>
      </a:dk2>
      <a:lt2>
        <a:srgbClr val="E6E6E6"/>
      </a:lt2>
      <a:accent1>
        <a:srgbClr val="5C2D91"/>
      </a:accent1>
      <a:accent2>
        <a:srgbClr val="0078D4"/>
      </a:accent2>
      <a:accent3>
        <a:srgbClr val="8661C5"/>
      </a:accent3>
      <a:accent4>
        <a:srgbClr val="50E6FF"/>
      </a:accent4>
      <a:accent5>
        <a:srgbClr val="9BF00B"/>
      </a:accent5>
      <a:accent6>
        <a:srgbClr val="FFB9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5c3cf17-c142-4642-88c2-c5ea90bebaae">
      <Terms xmlns="http://schemas.microsoft.com/office/infopath/2007/PartnerControls"/>
    </lcf76f155ced4ddcb4097134ff3c332f>
    <TaxCatchAll xmlns="230e9df3-be65-4c73-a93b-d1236ebd677e" xsi:nil="true"/>
    <MediaServiceTranscript xmlns="c5c3cf17-c142-4642-88c2-c5ea90bebaae" xsi:nil="true"/>
    <MediaServiceKeyPoints xmlns="c5c3cf17-c142-4642-88c2-c5ea90bebaae" xsi:nil="true"/>
    <Group xmlns="c5c3cf17-c142-4642-88c2-c5ea90bebaa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B1EBA41DF053A42A565843FD735DB52" ma:contentTypeVersion="25" ma:contentTypeDescription="Create a new document." ma:contentTypeScope="" ma:versionID="0e1a8ad2d25ca157b2cf976d1d90a3bb">
  <xsd:schema xmlns:xsd="http://www.w3.org/2001/XMLSchema" xmlns:xs="http://www.w3.org/2001/XMLSchema" xmlns:p="http://schemas.microsoft.com/office/2006/metadata/properties" xmlns:ns1="http://schemas.microsoft.com/sharepoint/v3" xmlns:ns2="c5c3cf17-c142-4642-88c2-c5ea90bebaae" xmlns:ns3="f25c4f94-4741-42a3-bc26-503ccc90049e" xmlns:ns4="230e9df3-be65-4c73-a93b-d1236ebd677e" targetNamespace="http://schemas.microsoft.com/office/2006/metadata/properties" ma:root="true" ma:fieldsID="6d97f605a584ba84b70e5fd8ff343b9a" ns1:_="" ns2:_="" ns3:_="" ns4:_="">
    <xsd:import namespace="http://schemas.microsoft.com/sharepoint/v3"/>
    <xsd:import namespace="c5c3cf17-c142-4642-88c2-c5ea90bebaae"/>
    <xsd:import namespace="f25c4f94-4741-42a3-bc26-503ccc90049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AutoTags" minOccurs="0"/>
                <xsd:element ref="ns2:MediaServiceEventHashCode" minOccurs="0"/>
                <xsd:element ref="ns2:MediaServiceGenerationTime" minOccurs="0"/>
                <xsd:element ref="ns2:MediaServiceLocation" minOccurs="0"/>
                <xsd:element ref="ns2:MediaServiceOCR" minOccurs="0"/>
                <xsd:element ref="ns2:MediaServiceAutoKeyPoints" minOccurs="0"/>
                <xsd:element ref="ns2:MediaServiceKeyPoints" minOccurs="0"/>
                <xsd:element ref="ns2:MediaServiceTranscript"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Group"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c3cf17-c142-4642-88c2-c5ea90bebaae"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2" nillable="true" ma:displayName="MediaServiceTranscript" ma:hidden="true" ma:internalName="MediaServiceTranscript" ma:readOnly="false">
      <xsd:simpleType>
        <xsd:restriction base="dms:Note"/>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Group" ma:index="32" nillable="true" ma:displayName="Group" ma:format="Dropdown" ma:internalName="Group">
      <xsd:simpleType>
        <xsd:restriction base="dms:Choice">
          <xsd:enumeration value="FY24"/>
          <xsd:enumeration value="FY23"/>
          <xsd:enumeration value="Archived"/>
        </xsd:restriction>
      </xsd:simpleType>
    </xsd:element>
  </xsd:schema>
  <xsd:schema xmlns:xsd="http://www.w3.org/2001/XMLSchema" xmlns:xs="http://www.w3.org/2001/XMLSchema" xmlns:dms="http://schemas.microsoft.com/office/2006/documentManagement/types" xmlns:pc="http://schemas.microsoft.com/office/infopath/2007/PartnerControls" targetNamespace="f25c4f94-4741-42a3-bc26-503ccc90049e"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6bab8541-4f9b-44c9-9e70-96bd37a5eeb9}" ma:internalName="TaxCatchAll" ma:showField="CatchAllData" ma:web="f25c4f94-4741-42a3-bc26-503ccc90049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B5D9DD-6B79-492C-975D-A624DC1E3110}">
  <ds:schemaRefs>
    <ds:schemaRef ds:uri="c5c3cf17-c142-4642-88c2-c5ea90bebaae"/>
    <ds:schemaRef ds:uri="http://schemas.openxmlformats.org/package/2006/metadata/core-properties"/>
    <ds:schemaRef ds:uri="http://schemas.microsoft.com/office/2006/documentManagement/types"/>
    <ds:schemaRef ds:uri="http://purl.org/dc/dcmitype/"/>
    <ds:schemaRef ds:uri="230e9df3-be65-4c73-a93b-d1236ebd677e"/>
    <ds:schemaRef ds:uri="http://schemas.microsoft.com/office/2006/metadata/properties"/>
    <ds:schemaRef ds:uri="http://www.w3.org/XML/1998/namespace"/>
    <ds:schemaRef ds:uri="http://schemas.microsoft.com/sharepoint/v3"/>
    <ds:schemaRef ds:uri="http://schemas.microsoft.com/office/infopath/2007/PartnerControls"/>
    <ds:schemaRef ds:uri="http://purl.org/dc/elements/1.1/"/>
    <ds:schemaRef ds:uri="f25c4f94-4741-42a3-bc26-503ccc90049e"/>
    <ds:schemaRef ds:uri="http://purl.org/dc/terms/"/>
  </ds:schemaRefs>
</ds:datastoreItem>
</file>

<file path=customXml/itemProps2.xml><?xml version="1.0" encoding="utf-8"?>
<ds:datastoreItem xmlns:ds="http://schemas.openxmlformats.org/officeDocument/2006/customXml" ds:itemID="{57E7A332-CA3C-401E-8E54-307AA91A7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5c3cf17-c142-4642-88c2-c5ea90bebaae"/>
    <ds:schemaRef ds:uri="f25c4f94-4741-42a3-bc26-503ccc90049e"/>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D312C7-1E28-4F18-A99C-1FA4DCD3E635}">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0</TotalTime>
  <Words>2988</Words>
  <Application>Microsoft Office PowerPoint</Application>
  <PresentationFormat>Widescreen</PresentationFormat>
  <Paragraphs>205</Paragraphs>
  <Slides>20</Slides>
  <Notes>20</Notes>
  <HiddenSlides>0</HiddenSlides>
  <MMClips>10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Calibri</vt:lpstr>
      <vt:lpstr>Consolas</vt:lpstr>
      <vt:lpstr>Noto Serif</vt:lpstr>
      <vt:lpstr>Segoe UI</vt:lpstr>
      <vt:lpstr>Segoe UI Light</vt:lpstr>
      <vt:lpstr>Segoe UI Semibold</vt:lpstr>
      <vt:lpstr>Segoe UI Semilight</vt:lpstr>
      <vt:lpstr>Times</vt:lpstr>
      <vt:lpstr>Times New Roman</vt:lpstr>
      <vt:lpstr>Wingdings</vt:lpstr>
      <vt:lpstr>WHITE TEMPLATE</vt:lpstr>
      <vt:lpstr>PowerPoint Presentation</vt:lpstr>
      <vt:lpstr>What is Imagine Cup Junior?</vt:lpstr>
      <vt:lpstr>What is Imagine Cup Junior?</vt:lpstr>
      <vt:lpstr>Three reasons why our class is doing Imagine Cup Junior this year. </vt:lpstr>
      <vt:lpstr>Three reasons why our class is doing Imagine Cup Junior this year. </vt:lpstr>
      <vt:lpstr>Three reasons why our class is doing Imagine Cup Junior this year. </vt:lpstr>
      <vt:lpstr>What we will be doing across the six Imagine Cup Junior lessons. </vt:lpstr>
      <vt:lpstr>Is Imagine Cup Junior just for people who are good with computers? </vt:lpstr>
      <vt:lpstr>From the list below, which of these are your strengths? (pick at least two)  - I’m creative and like coming up with ideas.   - I’m artistic. - I’m a fast learner.  - I’m good with technology, coding and gaming. - I’m a good writer.  - I’m good at leading people.  - I love getting things done. - I’m good at solving problems.   - Something else?</vt:lpstr>
      <vt:lpstr>PowerPoint Presentation</vt:lpstr>
      <vt:lpstr>Choosing a Problem </vt:lpstr>
      <vt:lpstr>Your team will soon be identifying a problem that you would like to solve.   Let’s start by taking a look at environmental sustainability challenges.  </vt:lpstr>
      <vt:lpstr>PowerPoint Presentation</vt:lpstr>
      <vt:lpstr>AI for Good Categories </vt:lpstr>
      <vt:lpstr>PowerPoint Presentation</vt:lpstr>
      <vt:lpstr>How did your team work together in that sprint?   Did everyone have a chance to speak?   Did you draw on each other’s strengths?   How can you work together more effectively in the next Imagine Cup Junior lesson?</vt:lpstr>
      <vt:lpstr>Submission Tips</vt:lpstr>
      <vt:lpstr>Challenge Check-in</vt:lpstr>
      <vt:lpstr>Bonus Activity!</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2022-02-01T20:56:40Z</dcterms:created>
  <dcterms:modified xsi:type="dcterms:W3CDTF">2023-11-15T00:07:41Z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0x0101000B1EBA41DF053A42A565843FD735DB52</vt:lpwstr>
  </property>
  <property fmtid="{D5CDD505-2E9C-101B-9397-08002B2CF9AE}" pid="3" name="Order">
    <vt:lpwstr>2530600.00000000</vt:lpwstr>
  </property>
  <property fmtid="{D5CDD505-2E9C-101B-9397-08002B2CF9AE}" pid="4" name="xd_ProgID">
    <vt:lpwstr/>
  </property>
  <property fmtid="{D5CDD505-2E9C-101B-9397-08002B2CF9AE}" pid="5" name="MediaServiceImageTags">
    <vt:lpwstr/>
  </property>
  <property fmtid="{D5CDD505-2E9C-101B-9397-08002B2CF9AE}" pid="6" name="TemplateUrl">
    <vt:lpwstr/>
  </property>
  <property fmtid="{D5CDD505-2E9C-101B-9397-08002B2CF9AE}" pid="7" name="ComplianceAssetId">
    <vt:lpwstr/>
  </property>
  <property fmtid="{D5CDD505-2E9C-101B-9397-08002B2CF9AE}" pid="8" name="_ExtendedDescription">
    <vt:lpwstr/>
  </property>
  <property fmtid="{D5CDD505-2E9C-101B-9397-08002B2CF9AE}" pid="9" name="TriggerFlowInfo">
    <vt:lpwstr/>
  </property>
  <property fmtid="{D5CDD505-2E9C-101B-9397-08002B2CF9AE}" pid="10" name="xd_Signature">
    <vt:lpwstr/>
  </property>
</Properties>
</file>